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7" r:id="rId2"/>
    <p:sldId id="299" r:id="rId3"/>
    <p:sldId id="273" r:id="rId4"/>
    <p:sldId id="278" r:id="rId5"/>
    <p:sldId id="301" r:id="rId6"/>
    <p:sldId id="275" r:id="rId7"/>
    <p:sldId id="264" r:id="rId8"/>
    <p:sldId id="302" r:id="rId9"/>
    <p:sldId id="311" r:id="rId10"/>
    <p:sldId id="310" r:id="rId11"/>
    <p:sldId id="309" r:id="rId12"/>
    <p:sldId id="308" r:id="rId13"/>
    <p:sldId id="307" r:id="rId14"/>
    <p:sldId id="306" r:id="rId15"/>
    <p:sldId id="305" r:id="rId16"/>
    <p:sldId id="304" r:id="rId17"/>
    <p:sldId id="265" r:id="rId18"/>
    <p:sldId id="280" r:id="rId19"/>
    <p:sldId id="266" r:id="rId20"/>
    <p:sldId id="279" r:id="rId21"/>
    <p:sldId id="267" r:id="rId22"/>
    <p:sldId id="268" r:id="rId23"/>
    <p:sldId id="284" r:id="rId24"/>
    <p:sldId id="289" r:id="rId25"/>
    <p:sldId id="291" r:id="rId26"/>
    <p:sldId id="294" r:id="rId27"/>
    <p:sldId id="295" r:id="rId28"/>
    <p:sldId id="270" r:id="rId29"/>
    <p:sldId id="271" r:id="rId30"/>
    <p:sldId id="296" r:id="rId31"/>
    <p:sldId id="297" r:id="rId32"/>
    <p:sldId id="298" r:id="rId33"/>
    <p:sldId id="281" r:id="rId34"/>
    <p:sldId id="277" r:id="rId35"/>
    <p:sldId id="272" r:id="rId3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40CCBF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686" autoAdjust="0"/>
  </p:normalViewPr>
  <p:slideViewPr>
    <p:cSldViewPr>
      <p:cViewPr>
        <p:scale>
          <a:sx n="92" d="100"/>
          <a:sy n="92" d="100"/>
        </p:scale>
        <p:origin x="-744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5C7FCF6-318A-4E8D-A2FE-A78776B15B78}" type="datetimeFigureOut">
              <a:rPr lang="ru-RU"/>
              <a:pPr>
                <a:defRPr/>
              </a:pPr>
              <a:t>20.06.2017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4343223-F716-4C5D-BE20-7F222DA4D7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9459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0A6DA332-BFB3-4397-8845-2F4556F4DD1F}" type="slidenum">
              <a:rPr lang="ru-RU" altLang="ru-RU" sz="1200">
                <a:latin typeface="+mn-lt"/>
              </a:rPr>
              <a:pPr algn="r">
                <a:defRPr/>
              </a:pPr>
              <a:t>4</a:t>
            </a:fld>
            <a:endParaRPr lang="ru-RU" altLang="ru-RU" sz="1200">
              <a:latin typeface="+mn-lt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9459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487F7A84-F795-41E0-8196-573A7D89A2A5}" type="slidenum">
              <a:rPr lang="ru-RU" altLang="ru-RU" sz="1200">
                <a:latin typeface="+mn-lt"/>
              </a:rPr>
              <a:pPr algn="r">
                <a:defRPr/>
              </a:pPr>
              <a:t>5</a:t>
            </a:fld>
            <a:endParaRPr lang="ru-RU" altLang="ru-RU" sz="1200">
              <a:latin typeface="+mn-lt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9310D-62CB-436C-B90C-402CF0900879}" type="datetimeFigureOut">
              <a:rPr lang="ru-RU"/>
              <a:pPr>
                <a:defRPr/>
              </a:pPr>
              <a:t>20.06.2017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11702-D8EE-40C4-AC72-F9B7AC3C13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D011A-65A8-4F21-9B69-8F089DF9A99D}" type="datetimeFigureOut">
              <a:rPr lang="ru-RU"/>
              <a:pPr>
                <a:defRPr/>
              </a:pPr>
              <a:t>20.06.2017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221AE-4B2E-40B3-A16D-59C5F5FBE1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82CC5-284B-43B4-A35F-4FCC564F3B63}" type="datetimeFigureOut">
              <a:rPr lang="ru-RU"/>
              <a:pPr>
                <a:defRPr/>
              </a:pPr>
              <a:t>20.06.2017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4EE45-0D4B-4928-921C-515F97BF6E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08FC7-875B-48B8-857A-A08FC54098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89ACA-DF9B-454F-9035-B931F1797866}" type="datetimeFigureOut">
              <a:rPr lang="ru-RU"/>
              <a:pPr>
                <a:defRPr/>
              </a:pPr>
              <a:t>20.06.2017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0E36B-9780-4503-8044-E2606AD16F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6A7D6-0D1E-4118-A9CB-ECD7F119C76C}" type="datetimeFigureOut">
              <a:rPr lang="ru-RU"/>
              <a:pPr>
                <a:defRPr/>
              </a:pPr>
              <a:t>20.06.2017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61546-48CD-4183-BD2C-18676DF0AE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51C3E-2310-4AD9-9F6D-DC1F2570E9CA}" type="datetimeFigureOut">
              <a:rPr lang="ru-RU"/>
              <a:pPr>
                <a:defRPr/>
              </a:pPr>
              <a:t>20.06.2017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D8F2A-316D-41C1-9E81-D973A5BCB1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26EF9-E0E1-4847-9390-554BA656DE23}" type="datetimeFigureOut">
              <a:rPr lang="ru-RU"/>
              <a:pPr>
                <a:defRPr/>
              </a:pPr>
              <a:t>20.06.2017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45D91-BB91-4949-A4E9-9C046979F9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16448-867A-4D00-81EA-A85B3A89C7A5}" type="datetimeFigureOut">
              <a:rPr lang="ru-RU"/>
              <a:pPr>
                <a:defRPr/>
              </a:pPr>
              <a:t>20.06.2017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5540B-DF39-418D-8E90-F5ABB8C366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25778-6D20-4CB6-8A5E-5CEB1895DDA9}" type="datetimeFigureOut">
              <a:rPr lang="ru-RU"/>
              <a:pPr>
                <a:defRPr/>
              </a:pPr>
              <a:t>20.06.2017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96A62-2A44-4DBB-8851-76874BE52A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2A5BD-9195-4AAF-983A-D26C509B5F85}" type="datetimeFigureOut">
              <a:rPr lang="ru-RU"/>
              <a:pPr>
                <a:defRPr/>
              </a:pPr>
              <a:t>20.06.2017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A9237-9CF0-4B3C-A113-C136C2CCE6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DEFE4-0C1C-456E-9EDF-5D806A13FC03}" type="datetimeFigureOut">
              <a:rPr lang="ru-RU"/>
              <a:pPr>
                <a:defRPr/>
              </a:pPr>
              <a:t>20.06.2017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21513-E61B-442E-A0D3-4A63622FE4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942E3DE-EE4A-4C1E-BAAE-C846E07D3883}" type="datetimeFigureOut">
              <a:rPr lang="ru-RU"/>
              <a:pPr>
                <a:defRPr/>
              </a:pPr>
              <a:t>20.06.2017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F803E86-7CAE-4B83-ACC3-9050B8770E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ctrTitle"/>
          </p:nvPr>
        </p:nvSpPr>
        <p:spPr>
          <a:xfrm>
            <a:off x="611188" y="404813"/>
            <a:ext cx="7993062" cy="4608512"/>
          </a:xfrm>
        </p:spPr>
        <p:txBody>
          <a:bodyPr/>
          <a:lstStyle/>
          <a:p>
            <a:pPr eaLnBrk="1" hangingPunct="1"/>
            <a:r>
              <a:rPr lang="ru-RU" sz="3200" b="1" i="1" smtClean="0">
                <a:latin typeface="Times New Roman" pitchFamily="18" charset="0"/>
                <a:cs typeface="Times New Roman" pitchFamily="18" charset="0"/>
              </a:rPr>
              <a:t>БЮДЖЕТ ДЛЯ ГРАЖДАН</a:t>
            </a:r>
            <a:br>
              <a:rPr lang="ru-RU" sz="3200" b="1" i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smtClean="0">
                <a:latin typeface="Times New Roman" pitchFamily="18" charset="0"/>
                <a:cs typeface="Times New Roman" pitchFamily="18" charset="0"/>
              </a:rPr>
              <a:t>Проект бюджета Тейковского муниципального района</a:t>
            </a:r>
            <a:br>
              <a:rPr lang="ru-RU" sz="3200" b="1" i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smtClean="0">
                <a:latin typeface="Times New Roman" pitchFamily="18" charset="0"/>
                <a:cs typeface="Times New Roman" pitchFamily="18" charset="0"/>
              </a:rPr>
              <a:t>на 2017 год и плановый период </a:t>
            </a:r>
            <a:br>
              <a:rPr lang="ru-RU" sz="3200" b="1" i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smtClean="0">
                <a:latin typeface="Times New Roman" pitchFamily="18" charset="0"/>
                <a:cs typeface="Times New Roman" pitchFamily="18" charset="0"/>
              </a:rPr>
              <a:t>2018-2019 годов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933825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 smtClean="0">
                <a:latin typeface="Arial" charset="0"/>
              </a:rPr>
              <a:t>Планирование бюджетных ассигнований на 2017 год и плановый период 2018-2019 г.г. по разделу 0400 «Национальная экономика»</a:t>
            </a:r>
          </a:p>
        </p:txBody>
      </p:sp>
      <p:sp>
        <p:nvSpPr>
          <p:cNvPr id="79874" name="AutoShape 3"/>
          <p:cNvSpPr>
            <a:spLocks noChangeArrowheads="1"/>
          </p:cNvSpPr>
          <p:nvPr/>
        </p:nvSpPr>
        <p:spPr bwMode="auto">
          <a:xfrm>
            <a:off x="179388" y="2276475"/>
            <a:ext cx="2736850" cy="28813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79875" name="AutoShape 4"/>
          <p:cNvSpPr>
            <a:spLocks noChangeArrowheads="1"/>
          </p:cNvSpPr>
          <p:nvPr/>
        </p:nvSpPr>
        <p:spPr bwMode="auto">
          <a:xfrm>
            <a:off x="323850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2017 год - 9557,2 т.р. </a:t>
            </a:r>
          </a:p>
        </p:txBody>
      </p:sp>
      <p:sp>
        <p:nvSpPr>
          <p:cNvPr id="79876" name="AutoShape 5"/>
          <p:cNvSpPr>
            <a:spLocks noChangeArrowheads="1"/>
          </p:cNvSpPr>
          <p:nvPr/>
        </p:nvSpPr>
        <p:spPr bwMode="auto">
          <a:xfrm>
            <a:off x="6372225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2019 год - 10062,3 т.р.</a:t>
            </a:r>
          </a:p>
        </p:txBody>
      </p:sp>
      <p:sp>
        <p:nvSpPr>
          <p:cNvPr id="79877" name="AutoShape 6"/>
          <p:cNvSpPr>
            <a:spLocks noChangeArrowheads="1"/>
          </p:cNvSpPr>
          <p:nvPr/>
        </p:nvSpPr>
        <p:spPr bwMode="auto">
          <a:xfrm>
            <a:off x="3348038" y="1700213"/>
            <a:ext cx="2519362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2018 год - 10424,7 т.р.</a:t>
            </a:r>
          </a:p>
        </p:txBody>
      </p:sp>
      <p:sp>
        <p:nvSpPr>
          <p:cNvPr id="79878" name="AutoShape 7"/>
          <p:cNvSpPr>
            <a:spLocks noChangeArrowheads="1"/>
          </p:cNvSpPr>
          <p:nvPr/>
        </p:nvSpPr>
        <p:spPr bwMode="auto">
          <a:xfrm>
            <a:off x="3203575" y="2276475"/>
            <a:ext cx="2736850" cy="28813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Сельское хозяйство –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353,0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Дорожное хозяйство (дорожные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фонды) - 6553,0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Другие вопросы в области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национальной экономики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- 3518,7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79879" name="AutoShape 8"/>
          <p:cNvSpPr>
            <a:spLocks noChangeArrowheads="1"/>
          </p:cNvSpPr>
          <p:nvPr/>
        </p:nvSpPr>
        <p:spPr bwMode="auto">
          <a:xfrm>
            <a:off x="179388" y="2276475"/>
            <a:ext cx="2736850" cy="28813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Сельское хозяйство –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353,0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Дорожное хозяйства (дорожные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фонды) – 6553,0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Другие вопросы в области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национальной экономики</a:t>
            </a:r>
          </a:p>
          <a:p>
            <a:pPr>
              <a:buFontTx/>
              <a:buChar char="-"/>
            </a:pPr>
            <a:r>
              <a:rPr lang="ru-RU" sz="1200"/>
              <a:t>2651,2 тыс.руб.</a:t>
            </a:r>
          </a:p>
          <a:p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79880" name="AutoShape 9"/>
          <p:cNvSpPr>
            <a:spLocks noChangeArrowheads="1"/>
          </p:cNvSpPr>
          <p:nvPr/>
        </p:nvSpPr>
        <p:spPr bwMode="auto">
          <a:xfrm>
            <a:off x="6227763" y="2276475"/>
            <a:ext cx="2736850" cy="28813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Сельское хозяйство –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353,0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Дорожное хозяйство (дорожные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фонды) -6553,0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Другие вопросы в области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национальной экономики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- 3156,3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 smtClean="0">
                <a:latin typeface="Arial" charset="0"/>
              </a:rPr>
              <a:t>Планирование бюджетных ассигнований на 2017 год и плановый период 2018-2019 г.г. по разделу 0500 «Жилищно-коммунальное хозяйство»</a:t>
            </a:r>
          </a:p>
        </p:txBody>
      </p:sp>
      <p:sp>
        <p:nvSpPr>
          <p:cNvPr id="80898" name="AutoShape 3"/>
          <p:cNvSpPr>
            <a:spLocks noChangeArrowheads="1"/>
          </p:cNvSpPr>
          <p:nvPr/>
        </p:nvSpPr>
        <p:spPr bwMode="auto">
          <a:xfrm>
            <a:off x="179388" y="2276475"/>
            <a:ext cx="2736850" cy="2376488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0899" name="AutoShape 4"/>
          <p:cNvSpPr>
            <a:spLocks noChangeArrowheads="1"/>
          </p:cNvSpPr>
          <p:nvPr/>
        </p:nvSpPr>
        <p:spPr bwMode="auto">
          <a:xfrm>
            <a:off x="323850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2017 год - 8863,6 т.р. </a:t>
            </a:r>
          </a:p>
        </p:txBody>
      </p:sp>
      <p:sp>
        <p:nvSpPr>
          <p:cNvPr id="80900" name="AutoShape 5"/>
          <p:cNvSpPr>
            <a:spLocks noChangeArrowheads="1"/>
          </p:cNvSpPr>
          <p:nvPr/>
        </p:nvSpPr>
        <p:spPr bwMode="auto">
          <a:xfrm>
            <a:off x="6372225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2019 год - 8840,7 т.р.</a:t>
            </a:r>
          </a:p>
        </p:txBody>
      </p:sp>
      <p:sp>
        <p:nvSpPr>
          <p:cNvPr id="80901" name="AutoShape 6"/>
          <p:cNvSpPr>
            <a:spLocks noChangeArrowheads="1"/>
          </p:cNvSpPr>
          <p:nvPr/>
        </p:nvSpPr>
        <p:spPr bwMode="auto">
          <a:xfrm>
            <a:off x="3348038" y="1700213"/>
            <a:ext cx="2519362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2018 год - 9039,4 т.р.</a:t>
            </a:r>
          </a:p>
        </p:txBody>
      </p:sp>
      <p:sp>
        <p:nvSpPr>
          <p:cNvPr id="80902" name="AutoShape 7"/>
          <p:cNvSpPr>
            <a:spLocks noChangeArrowheads="1"/>
          </p:cNvSpPr>
          <p:nvPr/>
        </p:nvSpPr>
        <p:spPr bwMode="auto">
          <a:xfrm>
            <a:off x="3203575" y="2276475"/>
            <a:ext cx="2736850" cy="2376488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Жилищное хозяйство –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1023,1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Коммунальное хозяйство -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6928,4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Благоустройство - 1087,9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0903" name="AutoShape 8"/>
          <p:cNvSpPr>
            <a:spLocks noChangeArrowheads="1"/>
          </p:cNvSpPr>
          <p:nvPr/>
        </p:nvSpPr>
        <p:spPr bwMode="auto">
          <a:xfrm>
            <a:off x="179388" y="2276475"/>
            <a:ext cx="2736850" cy="2376488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Жилищное хозяйство –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1023,1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Коммунальное хозяйство -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6752,6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Благоустройство- 1087,9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0904" name="AutoShape 9"/>
          <p:cNvSpPr>
            <a:spLocks noChangeArrowheads="1"/>
          </p:cNvSpPr>
          <p:nvPr/>
        </p:nvSpPr>
        <p:spPr bwMode="auto">
          <a:xfrm>
            <a:off x="6227763" y="2276475"/>
            <a:ext cx="2736850" cy="2447925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Жилищное хозяйство –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1023,1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Коммунальное хозяйство -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6729,7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Благоустройство - 1087,9 тыс.руб.</a:t>
            </a:r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 smtClean="0">
                <a:latin typeface="Arial" charset="0"/>
              </a:rPr>
              <a:t>Планирование бюджетных ассигнований на 2017 год и плановый период 2018-2019 г.г. по разделу 0700 «Образование»</a:t>
            </a:r>
          </a:p>
        </p:txBody>
      </p:sp>
      <p:sp>
        <p:nvSpPr>
          <p:cNvPr id="81922" name="AutoShape 3"/>
          <p:cNvSpPr>
            <a:spLocks noChangeArrowheads="1"/>
          </p:cNvSpPr>
          <p:nvPr/>
        </p:nvSpPr>
        <p:spPr bwMode="auto">
          <a:xfrm>
            <a:off x="179388" y="2276475"/>
            <a:ext cx="2736850" cy="30972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1923" name="AutoShape 4"/>
          <p:cNvSpPr>
            <a:spLocks noChangeArrowheads="1"/>
          </p:cNvSpPr>
          <p:nvPr/>
        </p:nvSpPr>
        <p:spPr bwMode="auto">
          <a:xfrm>
            <a:off x="250825" y="1700213"/>
            <a:ext cx="2592388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2017 год- 109620,8 т.р. </a:t>
            </a:r>
          </a:p>
        </p:txBody>
      </p:sp>
      <p:sp>
        <p:nvSpPr>
          <p:cNvPr id="81924" name="AutoShape 5"/>
          <p:cNvSpPr>
            <a:spLocks noChangeArrowheads="1"/>
          </p:cNvSpPr>
          <p:nvPr/>
        </p:nvSpPr>
        <p:spPr bwMode="auto">
          <a:xfrm>
            <a:off x="6372225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2019 год- 104309,8 т.р.</a:t>
            </a:r>
          </a:p>
        </p:txBody>
      </p:sp>
      <p:sp>
        <p:nvSpPr>
          <p:cNvPr id="81925" name="AutoShape 6"/>
          <p:cNvSpPr>
            <a:spLocks noChangeArrowheads="1"/>
          </p:cNvSpPr>
          <p:nvPr/>
        </p:nvSpPr>
        <p:spPr bwMode="auto">
          <a:xfrm>
            <a:off x="3348038" y="1700213"/>
            <a:ext cx="2519362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2018 год- 107949,5 т.р.</a:t>
            </a:r>
          </a:p>
        </p:txBody>
      </p:sp>
      <p:sp>
        <p:nvSpPr>
          <p:cNvPr id="81926" name="AutoShape 7"/>
          <p:cNvSpPr>
            <a:spLocks noChangeArrowheads="1"/>
          </p:cNvSpPr>
          <p:nvPr/>
        </p:nvSpPr>
        <p:spPr bwMode="auto">
          <a:xfrm>
            <a:off x="3203575" y="2276475"/>
            <a:ext cx="2736850" cy="30972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Дошкольное образование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 – 14163,1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Общее  образование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 - 84386,3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Молодежная политика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- 855,7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Другие вопросы в области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образования – 8544,4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r>
              <a:rPr lang="ru-RU" sz="1200"/>
              <a:t>.</a:t>
            </a:r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1927" name="AutoShape 8"/>
          <p:cNvSpPr>
            <a:spLocks noChangeArrowheads="1"/>
          </p:cNvSpPr>
          <p:nvPr/>
        </p:nvSpPr>
        <p:spPr bwMode="auto">
          <a:xfrm>
            <a:off x="179388" y="2276475"/>
            <a:ext cx="2736850" cy="30972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Дошкольное образование –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14140,9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Общее  образование -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86022,8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Молодежная политика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- 845,7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Другие вопросы в области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образования – 8611,4 тыс.руб.</a:t>
            </a:r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1928" name="AutoShape 9"/>
          <p:cNvSpPr>
            <a:spLocks noChangeArrowheads="1"/>
          </p:cNvSpPr>
          <p:nvPr/>
        </p:nvSpPr>
        <p:spPr bwMode="auto">
          <a:xfrm>
            <a:off x="6227763" y="2276475"/>
            <a:ext cx="2736850" cy="30972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Дошкольное образование –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13788,1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Общее  образование -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81121,6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Молодежная политика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- 855,7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Другие вопросы в области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образования – 8544,4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 smtClean="0">
                <a:latin typeface="Arial" charset="0"/>
              </a:rPr>
              <a:t>Планирование бюджетных ассигнований на 2017 год и плановый период 2018-2019 г.г. по разделу 0800 «Культура, кинематография»</a:t>
            </a:r>
          </a:p>
        </p:txBody>
      </p:sp>
      <p:sp>
        <p:nvSpPr>
          <p:cNvPr id="82946" name="AutoShape 3"/>
          <p:cNvSpPr>
            <a:spLocks noChangeArrowheads="1"/>
          </p:cNvSpPr>
          <p:nvPr/>
        </p:nvSpPr>
        <p:spPr bwMode="auto">
          <a:xfrm>
            <a:off x="179388" y="2276475"/>
            <a:ext cx="2736850" cy="1800225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2947" name="AutoShape 4"/>
          <p:cNvSpPr>
            <a:spLocks noChangeArrowheads="1"/>
          </p:cNvSpPr>
          <p:nvPr/>
        </p:nvSpPr>
        <p:spPr bwMode="auto">
          <a:xfrm>
            <a:off x="323850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2017 год- 7849,0 т.р. </a:t>
            </a:r>
          </a:p>
        </p:txBody>
      </p:sp>
      <p:sp>
        <p:nvSpPr>
          <p:cNvPr id="82948" name="AutoShape 5"/>
          <p:cNvSpPr>
            <a:spLocks noChangeArrowheads="1"/>
          </p:cNvSpPr>
          <p:nvPr/>
        </p:nvSpPr>
        <p:spPr bwMode="auto">
          <a:xfrm>
            <a:off x="6372225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2019 год- 7849,0 т.р.</a:t>
            </a:r>
          </a:p>
        </p:txBody>
      </p:sp>
      <p:sp>
        <p:nvSpPr>
          <p:cNvPr id="82949" name="AutoShape 6"/>
          <p:cNvSpPr>
            <a:spLocks noChangeArrowheads="1"/>
          </p:cNvSpPr>
          <p:nvPr/>
        </p:nvSpPr>
        <p:spPr bwMode="auto">
          <a:xfrm>
            <a:off x="3348038" y="1700213"/>
            <a:ext cx="2519362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2018 год- 7849,0 т.р.</a:t>
            </a:r>
          </a:p>
        </p:txBody>
      </p:sp>
      <p:sp>
        <p:nvSpPr>
          <p:cNvPr id="82950" name="AutoShape 7"/>
          <p:cNvSpPr>
            <a:spLocks noChangeArrowheads="1"/>
          </p:cNvSpPr>
          <p:nvPr/>
        </p:nvSpPr>
        <p:spPr bwMode="auto">
          <a:xfrm>
            <a:off x="3203575" y="2276475"/>
            <a:ext cx="2736850" cy="1800225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Культура – 6591,3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Другие вопросы в области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культуры, кинематографии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 - 1257,7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2951" name="AutoShape 8"/>
          <p:cNvSpPr>
            <a:spLocks noChangeArrowheads="1"/>
          </p:cNvSpPr>
          <p:nvPr/>
        </p:nvSpPr>
        <p:spPr bwMode="auto">
          <a:xfrm>
            <a:off x="179388" y="2276475"/>
            <a:ext cx="2736850" cy="1800225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Культура  – 6591,3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Другие вопросы в области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культуры, кинематографии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 - 1257,7 тыс.руб.;</a:t>
            </a:r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Char char="Ø"/>
            </a:pPr>
            <a:endParaRPr lang="ru-RU" sz="1200"/>
          </a:p>
        </p:txBody>
      </p:sp>
      <p:sp>
        <p:nvSpPr>
          <p:cNvPr id="82952" name="AutoShape 9"/>
          <p:cNvSpPr>
            <a:spLocks noChangeArrowheads="1"/>
          </p:cNvSpPr>
          <p:nvPr/>
        </p:nvSpPr>
        <p:spPr bwMode="auto">
          <a:xfrm>
            <a:off x="6227763" y="2276475"/>
            <a:ext cx="2736850" cy="1800225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Культура – 6591,3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Другие вопросы в области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культуры, кинематографии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 -1257,7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 smtClean="0">
                <a:latin typeface="Arial" charset="0"/>
              </a:rPr>
              <a:t>Планирование бюджетных ассигнований на 2017 год и плановый период 2018-2019 г.г. по разделу 0900 «Здравоохранение»</a:t>
            </a:r>
          </a:p>
        </p:txBody>
      </p:sp>
      <p:sp>
        <p:nvSpPr>
          <p:cNvPr id="83970" name="AutoShape 3"/>
          <p:cNvSpPr>
            <a:spLocks noChangeArrowheads="1"/>
          </p:cNvSpPr>
          <p:nvPr/>
        </p:nvSpPr>
        <p:spPr bwMode="auto">
          <a:xfrm>
            <a:off x="179388" y="2276475"/>
            <a:ext cx="2736850" cy="1657350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3971" name="AutoShape 4"/>
          <p:cNvSpPr>
            <a:spLocks noChangeArrowheads="1"/>
          </p:cNvSpPr>
          <p:nvPr/>
        </p:nvSpPr>
        <p:spPr bwMode="auto">
          <a:xfrm>
            <a:off x="323850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2017 год - 400,0 т.р. </a:t>
            </a:r>
          </a:p>
        </p:txBody>
      </p:sp>
      <p:sp>
        <p:nvSpPr>
          <p:cNvPr id="83972" name="AutoShape 5"/>
          <p:cNvSpPr>
            <a:spLocks noChangeArrowheads="1"/>
          </p:cNvSpPr>
          <p:nvPr/>
        </p:nvSpPr>
        <p:spPr bwMode="auto">
          <a:xfrm>
            <a:off x="6372225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2019 год- 29479,0 т.р.</a:t>
            </a:r>
          </a:p>
        </p:txBody>
      </p:sp>
      <p:sp>
        <p:nvSpPr>
          <p:cNvPr id="83973" name="AutoShape 6"/>
          <p:cNvSpPr>
            <a:spLocks noChangeArrowheads="1"/>
          </p:cNvSpPr>
          <p:nvPr/>
        </p:nvSpPr>
        <p:spPr bwMode="auto">
          <a:xfrm>
            <a:off x="3348038" y="1700213"/>
            <a:ext cx="2519362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2018 год - 200,0 т.р.</a:t>
            </a:r>
          </a:p>
        </p:txBody>
      </p:sp>
      <p:sp>
        <p:nvSpPr>
          <p:cNvPr id="83974" name="AutoShape 7"/>
          <p:cNvSpPr>
            <a:spLocks noChangeArrowheads="1"/>
          </p:cNvSpPr>
          <p:nvPr/>
        </p:nvSpPr>
        <p:spPr bwMode="auto">
          <a:xfrm>
            <a:off x="3203575" y="2276475"/>
            <a:ext cx="2736850" cy="1657350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 Амбулаторная помощь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– 200,0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3975" name="AutoShape 8"/>
          <p:cNvSpPr>
            <a:spLocks noChangeArrowheads="1"/>
          </p:cNvSpPr>
          <p:nvPr/>
        </p:nvSpPr>
        <p:spPr bwMode="auto">
          <a:xfrm>
            <a:off x="179388" y="2276475"/>
            <a:ext cx="2736850" cy="1657350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Амбулаторная помощь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– 400,0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3976" name="AutoShape 9"/>
          <p:cNvSpPr>
            <a:spLocks noChangeArrowheads="1"/>
          </p:cNvSpPr>
          <p:nvPr/>
        </p:nvSpPr>
        <p:spPr bwMode="auto">
          <a:xfrm>
            <a:off x="6227763" y="2276475"/>
            <a:ext cx="2736850" cy="1657350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Амбулаторная помощь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 – 200,0 тыс.руб.</a:t>
            </a:r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 smtClean="0">
                <a:latin typeface="Arial" charset="0"/>
              </a:rPr>
              <a:t>Планирование бюджетных ассигнований на 2017 год и плановый период 2018-2019 г.г. по разделу 1000 «Социальная политика»</a:t>
            </a:r>
          </a:p>
        </p:txBody>
      </p:sp>
      <p:sp>
        <p:nvSpPr>
          <p:cNvPr id="84994" name="AutoShape 3"/>
          <p:cNvSpPr>
            <a:spLocks noChangeArrowheads="1"/>
          </p:cNvSpPr>
          <p:nvPr/>
        </p:nvSpPr>
        <p:spPr bwMode="auto">
          <a:xfrm>
            <a:off x="179388" y="2276475"/>
            <a:ext cx="2736850" cy="26654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r>
              <a:rPr lang="ru-RU" sz="1200"/>
              <a:t>.</a:t>
            </a:r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4995" name="AutoShape 4"/>
          <p:cNvSpPr>
            <a:spLocks noChangeArrowheads="1"/>
          </p:cNvSpPr>
          <p:nvPr/>
        </p:nvSpPr>
        <p:spPr bwMode="auto">
          <a:xfrm>
            <a:off x="323850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2017 год - 2158,8 т.р. </a:t>
            </a:r>
          </a:p>
        </p:txBody>
      </p:sp>
      <p:sp>
        <p:nvSpPr>
          <p:cNvPr id="84996" name="AutoShape 5"/>
          <p:cNvSpPr>
            <a:spLocks noChangeArrowheads="1"/>
          </p:cNvSpPr>
          <p:nvPr/>
        </p:nvSpPr>
        <p:spPr bwMode="auto">
          <a:xfrm>
            <a:off x="6372225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2019 год - 2078,5 т.р.</a:t>
            </a:r>
          </a:p>
        </p:txBody>
      </p:sp>
      <p:sp>
        <p:nvSpPr>
          <p:cNvPr id="84997" name="AutoShape 6"/>
          <p:cNvSpPr>
            <a:spLocks noChangeArrowheads="1"/>
          </p:cNvSpPr>
          <p:nvPr/>
        </p:nvSpPr>
        <p:spPr bwMode="auto">
          <a:xfrm>
            <a:off x="3348038" y="1700213"/>
            <a:ext cx="2519362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2018 год -  2105,4 т.р.</a:t>
            </a:r>
          </a:p>
        </p:txBody>
      </p:sp>
      <p:sp>
        <p:nvSpPr>
          <p:cNvPr id="84998" name="AutoShape 7"/>
          <p:cNvSpPr>
            <a:spLocks noChangeArrowheads="1"/>
          </p:cNvSpPr>
          <p:nvPr/>
        </p:nvSpPr>
        <p:spPr bwMode="auto">
          <a:xfrm>
            <a:off x="3203575" y="2276475"/>
            <a:ext cx="2736850" cy="26654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Пенсионное обеспечение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 – 1316,4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Социальное обеспечение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 населения - 134,3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Охрана семьи и детства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- 654,7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4999" name="AutoShape 8"/>
          <p:cNvSpPr>
            <a:spLocks noChangeArrowheads="1"/>
          </p:cNvSpPr>
          <p:nvPr/>
        </p:nvSpPr>
        <p:spPr bwMode="auto">
          <a:xfrm>
            <a:off x="179388" y="2276475"/>
            <a:ext cx="2736850" cy="26654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Пенсионное обеспечение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 – 1316,1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 Социальное обеспечение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населения  - 188,0тыс.руб.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Охрана семьи и детства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- 654,7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5000" name="AutoShape 9"/>
          <p:cNvSpPr>
            <a:spLocks noChangeArrowheads="1"/>
          </p:cNvSpPr>
          <p:nvPr/>
        </p:nvSpPr>
        <p:spPr bwMode="auto">
          <a:xfrm>
            <a:off x="6227763" y="2276475"/>
            <a:ext cx="2736850" cy="26654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Пенсионное обеспечение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 – 1316,4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Социальное  обеспечение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населения  - 107,4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Охрана семьи и детства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- 654,7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 smtClean="0">
                <a:latin typeface="Arial" charset="0"/>
              </a:rPr>
              <a:t>Планирование бюджетных ассигнований на 2017 год и плановый период 2018-2019 г.г. по разделу 1100 «Физическая культура и спорт»</a:t>
            </a:r>
          </a:p>
        </p:txBody>
      </p:sp>
      <p:sp>
        <p:nvSpPr>
          <p:cNvPr id="86018" name="AutoShape 3"/>
          <p:cNvSpPr>
            <a:spLocks noChangeArrowheads="1"/>
          </p:cNvSpPr>
          <p:nvPr/>
        </p:nvSpPr>
        <p:spPr bwMode="auto">
          <a:xfrm>
            <a:off x="179388" y="2276475"/>
            <a:ext cx="2736850" cy="122396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6019" name="AutoShape 4"/>
          <p:cNvSpPr>
            <a:spLocks noChangeArrowheads="1"/>
          </p:cNvSpPr>
          <p:nvPr/>
        </p:nvSpPr>
        <p:spPr bwMode="auto">
          <a:xfrm>
            <a:off x="323850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2017 год - 177,8 т.р. </a:t>
            </a:r>
          </a:p>
        </p:txBody>
      </p:sp>
      <p:sp>
        <p:nvSpPr>
          <p:cNvPr id="86020" name="AutoShape 5"/>
          <p:cNvSpPr>
            <a:spLocks noChangeArrowheads="1"/>
          </p:cNvSpPr>
          <p:nvPr/>
        </p:nvSpPr>
        <p:spPr bwMode="auto">
          <a:xfrm>
            <a:off x="6372225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2019 год - 177,8 т.р.</a:t>
            </a:r>
          </a:p>
        </p:txBody>
      </p:sp>
      <p:sp>
        <p:nvSpPr>
          <p:cNvPr id="86021" name="AutoShape 6"/>
          <p:cNvSpPr>
            <a:spLocks noChangeArrowheads="1"/>
          </p:cNvSpPr>
          <p:nvPr/>
        </p:nvSpPr>
        <p:spPr bwMode="auto">
          <a:xfrm>
            <a:off x="3348038" y="1700213"/>
            <a:ext cx="2519362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2018 год - 177,8 т.р.</a:t>
            </a:r>
          </a:p>
        </p:txBody>
      </p:sp>
      <p:sp>
        <p:nvSpPr>
          <p:cNvPr id="86022" name="AutoShape 7"/>
          <p:cNvSpPr>
            <a:spLocks noChangeArrowheads="1"/>
          </p:cNvSpPr>
          <p:nvPr/>
        </p:nvSpPr>
        <p:spPr bwMode="auto">
          <a:xfrm>
            <a:off x="3203575" y="2276475"/>
            <a:ext cx="2736850" cy="122396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Массовый спорт – 177,8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6023" name="AutoShape 8"/>
          <p:cNvSpPr>
            <a:spLocks noChangeArrowheads="1"/>
          </p:cNvSpPr>
          <p:nvPr/>
        </p:nvSpPr>
        <p:spPr bwMode="auto">
          <a:xfrm>
            <a:off x="179388" y="2276475"/>
            <a:ext cx="2736850" cy="122396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Массовый спорт – 177,8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6024" name="AutoShape 9"/>
          <p:cNvSpPr>
            <a:spLocks noChangeArrowheads="1"/>
          </p:cNvSpPr>
          <p:nvPr/>
        </p:nvSpPr>
        <p:spPr bwMode="auto">
          <a:xfrm>
            <a:off x="6227763" y="2276475"/>
            <a:ext cx="2736850" cy="122396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Массовый спорт – 177,8 тыс.руб.</a:t>
            </a:r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Заголовок 1"/>
          <p:cNvSpPr txBox="1">
            <a:spLocks/>
          </p:cNvSpPr>
          <p:nvPr/>
        </p:nvSpPr>
        <p:spPr bwMode="auto">
          <a:xfrm>
            <a:off x="209550" y="188913"/>
            <a:ext cx="893445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Муниципальные программы Тейковского муниципального района</a:t>
            </a:r>
          </a:p>
          <a:p>
            <a:pPr algn="ctr"/>
            <a:r>
              <a:rPr lang="ru-RU" sz="1600" b="1">
                <a:latin typeface="Times New Roman" pitchFamily="18" charset="0"/>
                <a:cs typeface="Times New Roman" pitchFamily="18" charset="0"/>
              </a:rPr>
              <a:t>2017 год - 135053,4 тыс.руб.(77,4 % общих расходов бюджета)</a:t>
            </a:r>
          </a:p>
          <a:p>
            <a:pPr algn="ctr"/>
            <a:r>
              <a:rPr lang="ru-RU" sz="1600" b="1">
                <a:latin typeface="Times New Roman" pitchFamily="18" charset="0"/>
                <a:cs typeface="Times New Roman" pitchFamily="18" charset="0"/>
              </a:rPr>
              <a:t>2018 год - 131774,2 тыс.руб. (73,5 %)              2019 год - 127471,1 тыс.руб. (69,6 %)</a:t>
            </a:r>
          </a:p>
        </p:txBody>
      </p:sp>
      <p:grpSp>
        <p:nvGrpSpPr>
          <p:cNvPr id="87043" name="Скругленный прямоугольник 3"/>
          <p:cNvGrpSpPr>
            <a:grpSpLocks/>
          </p:cNvGrpSpPr>
          <p:nvPr/>
        </p:nvGrpSpPr>
        <p:grpSpPr bwMode="auto">
          <a:xfrm>
            <a:off x="179388" y="3357563"/>
            <a:ext cx="4281487" cy="949325"/>
            <a:chOff x="92" y="2454"/>
            <a:chExt cx="2651" cy="386"/>
          </a:xfrm>
        </p:grpSpPr>
        <p:pic>
          <p:nvPicPr>
            <p:cNvPr id="87074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92" y="2454"/>
              <a:ext cx="2651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7075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521" cy="3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</a:rPr>
                <a:t>«Развитие физической культуры и спорта в Тейковском муниципальном районе»                    ежегодно по 177</a:t>
              </a:r>
              <a:r>
                <a:rPr lang="ru-RU" altLang="ru-RU" b="1">
                  <a:latin typeface="Times New Roman" pitchFamily="18" charset="0"/>
                </a:rPr>
                <a:t>,8тыс.руб. 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  <p:grpSp>
        <p:nvGrpSpPr>
          <p:cNvPr id="87044" name="Скругленный прямоугольник 6"/>
          <p:cNvGrpSpPr>
            <a:grpSpLocks/>
          </p:cNvGrpSpPr>
          <p:nvPr/>
        </p:nvGrpSpPr>
        <p:grpSpPr bwMode="auto">
          <a:xfrm>
            <a:off x="4572000" y="3573463"/>
            <a:ext cx="4319588" cy="1584325"/>
            <a:chOff x="2880" y="2485"/>
            <a:chExt cx="2711" cy="525"/>
          </a:xfrm>
        </p:grpSpPr>
        <p:pic>
          <p:nvPicPr>
            <p:cNvPr id="87072" name="Скругленный прямоугольник 6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2880" y="2485"/>
              <a:ext cx="2711" cy="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7073" name="Text Box 12"/>
            <p:cNvSpPr txBox="1">
              <a:spLocks noChangeArrowheads="1"/>
            </p:cNvSpPr>
            <p:nvPr/>
          </p:nvSpPr>
          <p:spPr bwMode="auto">
            <a:xfrm>
              <a:off x="2965" y="2526"/>
              <a:ext cx="2581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</a:rPr>
                <a:t>«Создание благоприятных условий в целях привлечения медицинских работников для работы в учреждениях здравоохранения, расположенных на территории Тейковского муниципального района» 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400,0 тыс.руб.; 200,0 тыс.руб.; 200,0 тыс.руб.</a:t>
              </a:r>
            </a:p>
          </p:txBody>
        </p:sp>
      </p:grpSp>
      <p:grpSp>
        <p:nvGrpSpPr>
          <p:cNvPr id="87045" name="Скругленный прямоугольник 8"/>
          <p:cNvGrpSpPr>
            <a:grpSpLocks/>
          </p:cNvGrpSpPr>
          <p:nvPr/>
        </p:nvGrpSpPr>
        <p:grpSpPr bwMode="auto">
          <a:xfrm>
            <a:off x="4572000" y="5229225"/>
            <a:ext cx="4321175" cy="1425575"/>
            <a:chOff x="2880" y="3164"/>
            <a:chExt cx="2689" cy="748"/>
          </a:xfrm>
        </p:grpSpPr>
        <p:pic>
          <p:nvPicPr>
            <p:cNvPr id="87070" name="Скругленный прямоугольник 8"/>
            <p:cNvPicPr>
              <a:picLocks noChangeArrowheads="1"/>
            </p:cNvPicPr>
            <p:nvPr/>
          </p:nvPicPr>
          <p:blipFill>
            <a:blip r:embed="rId4">
              <a:grayscl/>
            </a:blip>
            <a:srcRect/>
            <a:stretch>
              <a:fillRect/>
            </a:stretch>
          </p:blipFill>
          <p:spPr bwMode="auto">
            <a:xfrm>
              <a:off x="2880" y="3164"/>
              <a:ext cx="2689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7071" name="Text Box 15"/>
            <p:cNvSpPr txBox="1">
              <a:spLocks noChangeArrowheads="1"/>
            </p:cNvSpPr>
            <p:nvPr/>
          </p:nvSpPr>
          <p:spPr bwMode="auto">
            <a:xfrm>
              <a:off x="2880" y="3202"/>
              <a:ext cx="2689" cy="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</a:rPr>
                <a:t>«Патриотическое воспитание детей и молодежи  и подготовка молодежи Тейковского муниципального района к военной службе»</a:t>
              </a:r>
            </a:p>
            <a:p>
              <a:pPr algn="ctr"/>
              <a:r>
                <a:rPr lang="ru-RU" altLang="ru-RU">
                  <a:latin typeface="Times New Roman" pitchFamily="18" charset="0"/>
                </a:rPr>
                <a:t>2017г. - </a:t>
              </a:r>
              <a:r>
                <a:rPr lang="ru-RU" altLang="ru-RU" b="1">
                  <a:latin typeface="Times New Roman" pitchFamily="18" charset="0"/>
                </a:rPr>
                <a:t>100,0 тыс.руб. ; 2018 г. - 100,0 тыс.руб.     </a:t>
              </a:r>
            </a:p>
          </p:txBody>
        </p:sp>
      </p:grpSp>
      <p:grpSp>
        <p:nvGrpSpPr>
          <p:cNvPr id="87046" name="Скругленный прямоугольник 9"/>
          <p:cNvGrpSpPr>
            <a:grpSpLocks/>
          </p:cNvGrpSpPr>
          <p:nvPr/>
        </p:nvGrpSpPr>
        <p:grpSpPr bwMode="auto">
          <a:xfrm>
            <a:off x="179388" y="4149725"/>
            <a:ext cx="4246562" cy="863600"/>
            <a:chOff x="113" y="2880"/>
            <a:chExt cx="2630" cy="346"/>
          </a:xfrm>
        </p:grpSpPr>
        <p:pic>
          <p:nvPicPr>
            <p:cNvPr id="87068" name="Скругленный прямоугольник 9"/>
            <p:cNvPicPr>
              <a:picLocks noChangeArrowheads="1"/>
            </p:cNvPicPr>
            <p:nvPr/>
          </p:nvPicPr>
          <p:blipFill>
            <a:blip r:embed="rId5">
              <a:grayscl/>
            </a:blip>
            <a:srcRect/>
            <a:stretch>
              <a:fillRect/>
            </a:stretch>
          </p:blipFill>
          <p:spPr bwMode="auto">
            <a:xfrm>
              <a:off x="113" y="2880"/>
              <a:ext cx="2630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7069" name="Text Box 18"/>
            <p:cNvSpPr txBox="1">
              <a:spLocks noChangeArrowheads="1"/>
            </p:cNvSpPr>
            <p:nvPr/>
          </p:nvSpPr>
          <p:spPr bwMode="auto">
            <a:xfrm>
              <a:off x="114" y="2908"/>
              <a:ext cx="25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  <a:cs typeface="Times New Roman" pitchFamily="18" charset="0"/>
                </a:rPr>
                <a:t>«Поддержка населения в Тейковском муниципальном районе» </a:t>
              </a:r>
            </a:p>
            <a:p>
              <a:pPr algn="ctr"/>
              <a:r>
                <a:rPr lang="ru-RU" altLang="ru-RU" b="1">
                  <a:latin typeface="Times New Roman" pitchFamily="18" charset="0"/>
                  <a:cs typeface="Times New Roman" pitchFamily="18" charset="0"/>
                </a:rPr>
                <a:t>2017 - 70,0 тыс.руб.; 2018 -  70,0 тыс.руб.</a:t>
              </a:r>
              <a:endParaRPr lang="ru-RU" alt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7047" name="Скругленный прямоугольник 11"/>
          <p:cNvGrpSpPr>
            <a:grpSpLocks/>
          </p:cNvGrpSpPr>
          <p:nvPr/>
        </p:nvGrpSpPr>
        <p:grpSpPr bwMode="auto">
          <a:xfrm>
            <a:off x="4643438" y="2349500"/>
            <a:ext cx="4295775" cy="1223963"/>
            <a:chOff x="2880" y="1718"/>
            <a:chExt cx="2662" cy="576"/>
          </a:xfrm>
        </p:grpSpPr>
        <p:pic>
          <p:nvPicPr>
            <p:cNvPr id="87066" name="Скругленный прямоугольник 11"/>
            <p:cNvPicPr>
              <a:picLocks noChangeArrowheads="1"/>
            </p:cNvPicPr>
            <p:nvPr/>
          </p:nvPicPr>
          <p:blipFill>
            <a:blip r:embed="rId6">
              <a:grayscl/>
            </a:blip>
            <a:srcRect/>
            <a:stretch>
              <a:fillRect/>
            </a:stretch>
          </p:blipFill>
          <p:spPr bwMode="auto">
            <a:xfrm>
              <a:off x="2880" y="1718"/>
              <a:ext cx="2662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7067" name="Text Box 21"/>
            <p:cNvSpPr txBox="1">
              <a:spLocks noChangeArrowheads="1"/>
            </p:cNvSpPr>
            <p:nvPr/>
          </p:nvSpPr>
          <p:spPr bwMode="auto">
            <a:xfrm>
              <a:off x="2881" y="1718"/>
              <a:ext cx="2632" cy="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</a:rPr>
                <a:t>«Обеспечение безопасности граждан и профилактика правонарушений в  Тейковском муниципальном районе»</a:t>
              </a:r>
              <a:endParaRPr lang="ru-RU" altLang="ru-RU" b="1">
                <a:latin typeface="Times New Roman" pitchFamily="18" charset="0"/>
              </a:endParaRP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ежегодно по 513,6 тыс.руб.</a:t>
              </a:r>
            </a:p>
            <a:p>
              <a:pPr algn="ctr"/>
              <a:endParaRPr lang="ru-RU" altLang="ru-RU" b="1">
                <a:latin typeface="Times New Roman" pitchFamily="18" charset="0"/>
              </a:endParaRP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  <p:grpSp>
        <p:nvGrpSpPr>
          <p:cNvPr id="87048" name="Скругленный прямоугольник 12"/>
          <p:cNvGrpSpPr>
            <a:grpSpLocks/>
          </p:cNvGrpSpPr>
          <p:nvPr/>
        </p:nvGrpSpPr>
        <p:grpSpPr bwMode="auto">
          <a:xfrm>
            <a:off x="4500563" y="1125538"/>
            <a:ext cx="4316412" cy="1131887"/>
            <a:chOff x="2897" y="866"/>
            <a:chExt cx="2711" cy="652"/>
          </a:xfrm>
        </p:grpSpPr>
        <p:pic>
          <p:nvPicPr>
            <p:cNvPr id="87064" name="Скругленный прямоугольник 12"/>
            <p:cNvPicPr>
              <a:picLocks noChangeArrowheads="1"/>
            </p:cNvPicPr>
            <p:nvPr/>
          </p:nvPicPr>
          <p:blipFill>
            <a:blip r:embed="rId7">
              <a:grayscl/>
            </a:blip>
            <a:srcRect/>
            <a:stretch>
              <a:fillRect/>
            </a:stretch>
          </p:blipFill>
          <p:spPr bwMode="auto">
            <a:xfrm>
              <a:off x="2939" y="866"/>
              <a:ext cx="2669" cy="6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7065" name="Text Box 24"/>
            <p:cNvSpPr txBox="1">
              <a:spLocks noChangeArrowheads="1"/>
            </p:cNvSpPr>
            <p:nvPr/>
          </p:nvSpPr>
          <p:spPr bwMode="auto">
            <a:xfrm>
              <a:off x="2897" y="866"/>
              <a:ext cx="2666" cy="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solidFill>
                    <a:schemeClr val="bg1"/>
                  </a:solidFill>
                  <a:latin typeface="Times New Roman" pitchFamily="18" charset="0"/>
                </a:rPr>
                <a:t>«</a:t>
              </a:r>
              <a:r>
                <a:rPr lang="ru-RU" altLang="ru-RU">
                  <a:latin typeface="Times New Roman" pitchFamily="18" charset="0"/>
                </a:rPr>
                <a:t>Улучшение кормовой базы в общественном животноводстве Тейковского муниципального района» 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350,0 тыс.руб.; 350,0 тыс.руб.; 350,0 тыс.руб.</a:t>
              </a:r>
            </a:p>
            <a:p>
              <a:pPr algn="ctr"/>
              <a:endParaRPr lang="ru-RU" altLang="ru-RU" b="1">
                <a:latin typeface="Times New Roman" pitchFamily="18" charset="0"/>
              </a:endParaRPr>
            </a:p>
          </p:txBody>
        </p:sp>
      </p:grpSp>
      <p:grpSp>
        <p:nvGrpSpPr>
          <p:cNvPr id="87049" name="Скругленный прямоугольник 14"/>
          <p:cNvGrpSpPr>
            <a:grpSpLocks/>
          </p:cNvGrpSpPr>
          <p:nvPr/>
        </p:nvGrpSpPr>
        <p:grpSpPr bwMode="auto">
          <a:xfrm>
            <a:off x="179388" y="5013325"/>
            <a:ext cx="4248150" cy="1584325"/>
            <a:chOff x="87" y="3255"/>
            <a:chExt cx="2696" cy="735"/>
          </a:xfrm>
        </p:grpSpPr>
        <p:pic>
          <p:nvPicPr>
            <p:cNvPr id="87062" name="Скругленный прямоугольник 14"/>
            <p:cNvPicPr>
              <a:picLocks noChangeArrowheads="1"/>
            </p:cNvPicPr>
            <p:nvPr/>
          </p:nvPicPr>
          <p:blipFill>
            <a:blip r:embed="rId8">
              <a:grayscl/>
            </a:blip>
            <a:srcRect/>
            <a:stretch>
              <a:fillRect/>
            </a:stretch>
          </p:blipFill>
          <p:spPr bwMode="auto">
            <a:xfrm>
              <a:off x="87" y="3255"/>
              <a:ext cx="2696" cy="6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7063" name="Text Box 27"/>
            <p:cNvSpPr txBox="1">
              <a:spLocks noChangeArrowheads="1"/>
            </p:cNvSpPr>
            <p:nvPr/>
          </p:nvSpPr>
          <p:spPr bwMode="auto">
            <a:xfrm>
              <a:off x="106" y="3294"/>
              <a:ext cx="2547" cy="6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</a:rPr>
                <a:t>«Обеспечение доступным и комфортным жильем, объектами инженерной инфраструктуры и услугами жилищно-коммунального хозяйства Тейковского муниципального района»    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8492,2 тыс.руб.; 8614,3 тыс.руб.;8388,7 т.руб. </a:t>
              </a:r>
              <a:endParaRPr lang="ru-RU" altLang="ru-RU">
                <a:solidFill>
                  <a:schemeClr val="bg1"/>
                </a:solidFill>
                <a:latin typeface="Calibri" pitchFamily="34" charset="0"/>
              </a:endParaRPr>
            </a:p>
            <a:p>
              <a:pPr algn="ctr"/>
              <a:endParaRPr lang="ru-RU" altLang="ru-RU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grpSp>
        <p:nvGrpSpPr>
          <p:cNvPr id="87050" name="Скругленный прямоугольник 4"/>
          <p:cNvGrpSpPr>
            <a:grpSpLocks/>
          </p:cNvGrpSpPr>
          <p:nvPr/>
        </p:nvGrpSpPr>
        <p:grpSpPr bwMode="auto">
          <a:xfrm>
            <a:off x="139700" y="2420938"/>
            <a:ext cx="4287838" cy="788987"/>
            <a:chOff x="88" y="1966"/>
            <a:chExt cx="2655" cy="369"/>
          </a:xfrm>
        </p:grpSpPr>
        <p:pic>
          <p:nvPicPr>
            <p:cNvPr id="87060" name="Скругленный прямоугольник 4"/>
            <p:cNvPicPr>
              <a:picLocks noChangeArrowheads="1"/>
            </p:cNvPicPr>
            <p:nvPr/>
          </p:nvPicPr>
          <p:blipFill>
            <a:blip r:embed="rId9">
              <a:grayscl/>
            </a:blip>
            <a:srcRect/>
            <a:stretch>
              <a:fillRect/>
            </a:stretch>
          </p:blipFill>
          <p:spPr bwMode="auto">
            <a:xfrm>
              <a:off x="88" y="1966"/>
              <a:ext cx="2655" cy="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7061" name="Text Box 30"/>
            <p:cNvSpPr txBox="1">
              <a:spLocks noChangeArrowheads="1"/>
            </p:cNvSpPr>
            <p:nvPr/>
          </p:nvSpPr>
          <p:spPr bwMode="auto">
            <a:xfrm>
              <a:off x="119" y="1995"/>
              <a:ext cx="251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</a:rPr>
                <a:t>«Культура Тейковского муниципального района»            </a:t>
              </a:r>
            </a:p>
            <a:p>
              <a:pPr algn="ctr"/>
              <a:r>
                <a:rPr lang="ru-RU" altLang="ru-RU">
                  <a:latin typeface="Times New Roman" pitchFamily="18" charset="0"/>
                </a:rPr>
                <a:t>ежегодно по </a:t>
              </a:r>
              <a:r>
                <a:rPr lang="ru-RU" altLang="ru-RU" b="1">
                  <a:latin typeface="Times New Roman" pitchFamily="18" charset="0"/>
                </a:rPr>
                <a:t> 8037,1 тыс.руб.</a:t>
              </a:r>
            </a:p>
          </p:txBody>
        </p:sp>
      </p:grpSp>
      <p:grpSp>
        <p:nvGrpSpPr>
          <p:cNvPr id="87051" name="Скругленный прямоугольник 11"/>
          <p:cNvGrpSpPr>
            <a:grpSpLocks/>
          </p:cNvGrpSpPr>
          <p:nvPr/>
        </p:nvGrpSpPr>
        <p:grpSpPr bwMode="auto">
          <a:xfrm>
            <a:off x="4643438" y="2349500"/>
            <a:ext cx="4295775" cy="1223963"/>
            <a:chOff x="2880" y="1718"/>
            <a:chExt cx="2662" cy="576"/>
          </a:xfrm>
        </p:grpSpPr>
        <p:pic>
          <p:nvPicPr>
            <p:cNvPr id="87058" name="Скругленный прямоугольник 11"/>
            <p:cNvPicPr>
              <a:picLocks noChangeArrowheads="1"/>
            </p:cNvPicPr>
            <p:nvPr/>
          </p:nvPicPr>
          <p:blipFill>
            <a:blip r:embed="rId6">
              <a:grayscl/>
            </a:blip>
            <a:srcRect/>
            <a:stretch>
              <a:fillRect/>
            </a:stretch>
          </p:blipFill>
          <p:spPr bwMode="auto">
            <a:xfrm>
              <a:off x="2880" y="1718"/>
              <a:ext cx="2662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7059" name="Text Box 21"/>
            <p:cNvSpPr txBox="1">
              <a:spLocks noChangeArrowheads="1"/>
            </p:cNvSpPr>
            <p:nvPr/>
          </p:nvSpPr>
          <p:spPr bwMode="auto">
            <a:xfrm>
              <a:off x="2881" y="1718"/>
              <a:ext cx="2632" cy="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</a:rPr>
                <a:t>«Обеспечение безопасности граждан и профилактика правонарушений в  Тейковском муниципальном районе»</a:t>
              </a:r>
              <a:endParaRPr lang="ru-RU" altLang="ru-RU" b="1">
                <a:latin typeface="Times New Roman" pitchFamily="18" charset="0"/>
              </a:endParaRP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ежегодно по 513,6 тыс.руб.</a:t>
              </a:r>
            </a:p>
            <a:p>
              <a:pPr algn="ctr"/>
              <a:endParaRPr lang="ru-RU" altLang="ru-RU" b="1">
                <a:latin typeface="Times New Roman" pitchFamily="18" charset="0"/>
              </a:endParaRP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  <p:grpSp>
        <p:nvGrpSpPr>
          <p:cNvPr id="87052" name="Скругленный прямоугольник 11"/>
          <p:cNvGrpSpPr>
            <a:grpSpLocks/>
          </p:cNvGrpSpPr>
          <p:nvPr/>
        </p:nvGrpSpPr>
        <p:grpSpPr bwMode="auto">
          <a:xfrm>
            <a:off x="4643438" y="2349500"/>
            <a:ext cx="4295775" cy="1223963"/>
            <a:chOff x="2880" y="1718"/>
            <a:chExt cx="2662" cy="576"/>
          </a:xfrm>
        </p:grpSpPr>
        <p:pic>
          <p:nvPicPr>
            <p:cNvPr id="87056" name="Скругленный прямоугольник 11"/>
            <p:cNvPicPr>
              <a:picLocks noChangeArrowheads="1"/>
            </p:cNvPicPr>
            <p:nvPr/>
          </p:nvPicPr>
          <p:blipFill>
            <a:blip r:embed="rId6">
              <a:grayscl/>
            </a:blip>
            <a:srcRect/>
            <a:stretch>
              <a:fillRect/>
            </a:stretch>
          </p:blipFill>
          <p:spPr bwMode="auto">
            <a:xfrm>
              <a:off x="2880" y="1718"/>
              <a:ext cx="2662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7057" name="Text Box 21"/>
            <p:cNvSpPr txBox="1">
              <a:spLocks noChangeArrowheads="1"/>
            </p:cNvSpPr>
            <p:nvPr/>
          </p:nvSpPr>
          <p:spPr bwMode="auto">
            <a:xfrm>
              <a:off x="2881" y="1718"/>
              <a:ext cx="2632" cy="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</a:rPr>
                <a:t>«Обеспечение безопасности граждан и профилактика правонарушений в  Тейковском муниципальном районе»</a:t>
              </a:r>
              <a:endParaRPr lang="ru-RU" altLang="ru-RU" b="1">
                <a:latin typeface="Times New Roman" pitchFamily="18" charset="0"/>
              </a:endParaRP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ежегодно по 513,6 тыс.руб.</a:t>
              </a:r>
            </a:p>
            <a:p>
              <a:pPr algn="ctr"/>
              <a:endParaRPr lang="ru-RU" altLang="ru-RU" b="1">
                <a:latin typeface="Times New Roman" pitchFamily="18" charset="0"/>
              </a:endParaRP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  <p:grpSp>
        <p:nvGrpSpPr>
          <p:cNvPr id="87053" name="Скругленный прямоугольник 5"/>
          <p:cNvGrpSpPr>
            <a:grpSpLocks/>
          </p:cNvGrpSpPr>
          <p:nvPr/>
        </p:nvGrpSpPr>
        <p:grpSpPr bwMode="auto">
          <a:xfrm>
            <a:off x="179388" y="1125538"/>
            <a:ext cx="4319587" cy="1338262"/>
            <a:chOff x="84" y="1306"/>
            <a:chExt cx="2581" cy="573"/>
          </a:xfrm>
        </p:grpSpPr>
        <p:pic>
          <p:nvPicPr>
            <p:cNvPr id="4122" name="Скругленный прямоугольник 5"/>
            <p:cNvPicPr>
              <a:picLocks noChangeArrowheads="1"/>
            </p:cNvPicPr>
            <p:nvPr/>
          </p:nvPicPr>
          <p:blipFill>
            <a:blip r:embed="rId10">
              <a:grayscl/>
            </a:blip>
            <a:srcRect/>
            <a:stretch>
              <a:fillRect/>
            </a:stretch>
          </p:blipFill>
          <p:spPr bwMode="auto">
            <a:xfrm>
              <a:off x="84" y="1306"/>
              <a:ext cx="2581" cy="48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87055" name="Text Box 9"/>
            <p:cNvSpPr txBox="1">
              <a:spLocks noChangeArrowheads="1"/>
            </p:cNvSpPr>
            <p:nvPr/>
          </p:nvSpPr>
          <p:spPr bwMode="auto">
            <a:xfrm>
              <a:off x="114" y="1306"/>
              <a:ext cx="2533" cy="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</a:rPr>
                <a:t>«Развитие образования Тейковского  муниципального района»  </a:t>
              </a:r>
            </a:p>
            <a:p>
              <a:pPr algn="ctr"/>
              <a:r>
                <a:rPr lang="ru-RU" altLang="ru-RU">
                  <a:latin typeface="Times New Roman" pitchFamily="18" charset="0"/>
                </a:rPr>
                <a:t>    </a:t>
              </a:r>
              <a:r>
                <a:rPr lang="ru-RU" altLang="ru-RU" b="1">
                  <a:latin typeface="Times New Roman" pitchFamily="18" charset="0"/>
                </a:rPr>
                <a:t>108579,7  тыс.руб.    </a:t>
              </a:r>
            </a:p>
            <a:p>
              <a:pPr algn="ctr"/>
              <a:r>
                <a:rPr lang="ru-RU" altLang="ru-RU" b="1">
                  <a:latin typeface="Times New Roman" pitchFamily="18" charset="0"/>
                </a:rPr>
                <a:t>106908,4 тыс.руб.     103178,7 тыс.руб.</a:t>
              </a:r>
            </a:p>
          </p:txBody>
        </p:sp>
      </p:grp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065" name="Скругленный прямоугольник 5"/>
          <p:cNvGrpSpPr>
            <a:grpSpLocks/>
          </p:cNvGrpSpPr>
          <p:nvPr/>
        </p:nvGrpSpPr>
        <p:grpSpPr bwMode="auto">
          <a:xfrm>
            <a:off x="179388" y="188913"/>
            <a:ext cx="4319587" cy="2087562"/>
            <a:chOff x="84" y="1306"/>
            <a:chExt cx="2581" cy="573"/>
          </a:xfrm>
        </p:grpSpPr>
        <p:pic>
          <p:nvPicPr>
            <p:cNvPr id="2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84" y="1306"/>
              <a:ext cx="2581" cy="48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88087" name="Text Box 9"/>
            <p:cNvSpPr txBox="1">
              <a:spLocks noChangeArrowheads="1"/>
            </p:cNvSpPr>
            <p:nvPr/>
          </p:nvSpPr>
          <p:spPr bwMode="auto">
            <a:xfrm>
              <a:off x="114" y="1306"/>
              <a:ext cx="2533" cy="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b="1">
                  <a:latin typeface="Times New Roman" pitchFamily="18" charset="0"/>
                </a:rPr>
                <a:t>.</a:t>
              </a:r>
            </a:p>
          </p:txBody>
        </p:sp>
      </p:grpSp>
      <p:grpSp>
        <p:nvGrpSpPr>
          <p:cNvPr id="88066" name="Скругленный прямоугольник 5"/>
          <p:cNvGrpSpPr>
            <a:grpSpLocks/>
          </p:cNvGrpSpPr>
          <p:nvPr/>
        </p:nvGrpSpPr>
        <p:grpSpPr bwMode="auto">
          <a:xfrm>
            <a:off x="179388" y="1989138"/>
            <a:ext cx="4319587" cy="2087562"/>
            <a:chOff x="84" y="1306"/>
            <a:chExt cx="2581" cy="573"/>
          </a:xfrm>
        </p:grpSpPr>
        <p:pic>
          <p:nvPicPr>
            <p:cNvPr id="3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84" y="1306"/>
              <a:ext cx="2581" cy="48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88085" name="Text Box 9"/>
            <p:cNvSpPr txBox="1">
              <a:spLocks noChangeArrowheads="1"/>
            </p:cNvSpPr>
            <p:nvPr/>
          </p:nvSpPr>
          <p:spPr bwMode="auto">
            <a:xfrm>
              <a:off x="114" y="1306"/>
              <a:ext cx="2533" cy="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b="1">
                  <a:latin typeface="Times New Roman" pitchFamily="18" charset="0"/>
                </a:rPr>
                <a:t>.</a:t>
              </a:r>
            </a:p>
          </p:txBody>
        </p:sp>
      </p:grpSp>
      <p:grpSp>
        <p:nvGrpSpPr>
          <p:cNvPr id="88067" name="Скругленный прямоугольник 5"/>
          <p:cNvGrpSpPr>
            <a:grpSpLocks/>
          </p:cNvGrpSpPr>
          <p:nvPr/>
        </p:nvGrpSpPr>
        <p:grpSpPr bwMode="auto">
          <a:xfrm>
            <a:off x="4572000" y="188913"/>
            <a:ext cx="4319588" cy="2087562"/>
            <a:chOff x="84" y="1306"/>
            <a:chExt cx="2581" cy="573"/>
          </a:xfrm>
        </p:grpSpPr>
        <p:pic>
          <p:nvPicPr>
            <p:cNvPr id="4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84" y="1306"/>
              <a:ext cx="2581" cy="48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88083" name="Text Box 9"/>
            <p:cNvSpPr txBox="1">
              <a:spLocks noChangeArrowheads="1"/>
            </p:cNvSpPr>
            <p:nvPr/>
          </p:nvSpPr>
          <p:spPr bwMode="auto">
            <a:xfrm>
              <a:off x="114" y="1306"/>
              <a:ext cx="2533" cy="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b="1">
                  <a:latin typeface="Times New Roman" pitchFamily="18" charset="0"/>
                </a:rPr>
                <a:t>.</a:t>
              </a:r>
            </a:p>
          </p:txBody>
        </p:sp>
      </p:grpSp>
      <p:grpSp>
        <p:nvGrpSpPr>
          <p:cNvPr id="88068" name="Скругленный прямоугольник 5"/>
          <p:cNvGrpSpPr>
            <a:grpSpLocks/>
          </p:cNvGrpSpPr>
          <p:nvPr/>
        </p:nvGrpSpPr>
        <p:grpSpPr bwMode="auto">
          <a:xfrm>
            <a:off x="4572000" y="1989138"/>
            <a:ext cx="4319588" cy="2087562"/>
            <a:chOff x="84" y="1306"/>
            <a:chExt cx="2581" cy="573"/>
          </a:xfrm>
        </p:grpSpPr>
        <p:pic>
          <p:nvPicPr>
            <p:cNvPr id="5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84" y="1306"/>
              <a:ext cx="2581" cy="48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88081" name="Text Box 9"/>
            <p:cNvSpPr txBox="1">
              <a:spLocks noChangeArrowheads="1"/>
            </p:cNvSpPr>
            <p:nvPr/>
          </p:nvSpPr>
          <p:spPr bwMode="auto">
            <a:xfrm>
              <a:off x="114" y="1306"/>
              <a:ext cx="2533" cy="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b="1">
                  <a:latin typeface="Times New Roman" pitchFamily="18" charset="0"/>
                </a:rPr>
                <a:t>.</a:t>
              </a:r>
            </a:p>
          </p:txBody>
        </p:sp>
      </p:grpSp>
      <p:grpSp>
        <p:nvGrpSpPr>
          <p:cNvPr id="88069" name="Скругленный прямоугольник 5"/>
          <p:cNvGrpSpPr>
            <a:grpSpLocks/>
          </p:cNvGrpSpPr>
          <p:nvPr/>
        </p:nvGrpSpPr>
        <p:grpSpPr bwMode="auto">
          <a:xfrm>
            <a:off x="2411413" y="3933825"/>
            <a:ext cx="4319587" cy="2087563"/>
            <a:chOff x="84" y="1306"/>
            <a:chExt cx="2581" cy="573"/>
          </a:xfrm>
        </p:grpSpPr>
        <p:pic>
          <p:nvPicPr>
            <p:cNvPr id="4122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84" y="1306"/>
              <a:ext cx="2581" cy="48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88079" name="Text Box 9"/>
            <p:cNvSpPr txBox="1">
              <a:spLocks noChangeArrowheads="1"/>
            </p:cNvSpPr>
            <p:nvPr/>
          </p:nvSpPr>
          <p:spPr bwMode="auto">
            <a:xfrm>
              <a:off x="114" y="1306"/>
              <a:ext cx="2533" cy="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b="1">
                  <a:latin typeface="Times New Roman" pitchFamily="18" charset="0"/>
                </a:rPr>
                <a:t>.</a:t>
              </a:r>
            </a:p>
          </p:txBody>
        </p:sp>
      </p:grpSp>
      <p:sp>
        <p:nvSpPr>
          <p:cNvPr id="88070" name="Text Box 28"/>
          <p:cNvSpPr txBox="1">
            <a:spLocks noChangeArrowheads="1"/>
          </p:cNvSpPr>
          <p:nvPr/>
        </p:nvSpPr>
        <p:spPr bwMode="auto">
          <a:xfrm>
            <a:off x="1095375" y="7127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/>
          </a:p>
        </p:txBody>
      </p:sp>
      <p:sp>
        <p:nvSpPr>
          <p:cNvPr id="88071" name="Text Box 29"/>
          <p:cNvSpPr txBox="1">
            <a:spLocks noChangeArrowheads="1"/>
          </p:cNvSpPr>
          <p:nvPr/>
        </p:nvSpPr>
        <p:spPr bwMode="auto">
          <a:xfrm>
            <a:off x="827088" y="7651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/>
          </a:p>
        </p:txBody>
      </p:sp>
      <p:sp>
        <p:nvSpPr>
          <p:cNvPr id="88072" name="Text Box 31"/>
          <p:cNvSpPr txBox="1">
            <a:spLocks noChangeArrowheads="1"/>
          </p:cNvSpPr>
          <p:nvPr/>
        </p:nvSpPr>
        <p:spPr bwMode="auto">
          <a:xfrm>
            <a:off x="250825" y="188913"/>
            <a:ext cx="3049588" cy="110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/>
              <a:t>«</a:t>
            </a:r>
            <a:r>
              <a:rPr lang="ru-RU" sz="1600"/>
              <a:t>Развитие информационного </a:t>
            </a:r>
          </a:p>
          <a:p>
            <a:r>
              <a:rPr lang="ru-RU" sz="1600"/>
              <a:t>общества Тейковского </a:t>
            </a:r>
          </a:p>
          <a:p>
            <a:r>
              <a:rPr lang="ru-RU" sz="1600"/>
              <a:t>муниципального района»</a:t>
            </a:r>
          </a:p>
          <a:p>
            <a:r>
              <a:rPr lang="ru-RU" sz="1600"/>
              <a:t>2017 г. – 1330,0 тыс.руб.</a:t>
            </a:r>
          </a:p>
        </p:txBody>
      </p:sp>
      <p:sp>
        <p:nvSpPr>
          <p:cNvPr id="88073" name="Text Box 32"/>
          <p:cNvSpPr txBox="1">
            <a:spLocks noChangeArrowheads="1"/>
          </p:cNvSpPr>
          <p:nvPr/>
        </p:nvSpPr>
        <p:spPr bwMode="auto">
          <a:xfrm>
            <a:off x="4730750" y="466725"/>
            <a:ext cx="1841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/>
              <a:t>««У</a:t>
            </a:r>
          </a:p>
        </p:txBody>
      </p:sp>
      <p:sp>
        <p:nvSpPr>
          <p:cNvPr id="88074" name="Text Box 33"/>
          <p:cNvSpPr txBox="1">
            <a:spLocks noChangeArrowheads="1"/>
          </p:cNvSpPr>
          <p:nvPr/>
        </p:nvSpPr>
        <p:spPr bwMode="auto">
          <a:xfrm>
            <a:off x="4643438" y="333375"/>
            <a:ext cx="3703637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/>
              <a:t>«</a:t>
            </a:r>
            <a:r>
              <a:rPr lang="ru-RU" sz="1600"/>
              <a:t>Улучшение условий труда в </a:t>
            </a:r>
          </a:p>
          <a:p>
            <a:r>
              <a:rPr lang="ru-RU" sz="1600"/>
              <a:t>Тейковском муниципальном района»</a:t>
            </a:r>
          </a:p>
          <a:p>
            <a:r>
              <a:rPr lang="ru-RU" sz="1600"/>
              <a:t>          ежегодно по – 50,0 тыс.руб.;</a:t>
            </a:r>
          </a:p>
          <a:p>
            <a:r>
              <a:rPr lang="ru-RU" sz="1800"/>
              <a:t> </a:t>
            </a:r>
          </a:p>
        </p:txBody>
      </p:sp>
      <p:sp>
        <p:nvSpPr>
          <p:cNvPr id="88075" name="Text Box 34"/>
          <p:cNvSpPr txBox="1">
            <a:spLocks noChangeArrowheads="1"/>
          </p:cNvSpPr>
          <p:nvPr/>
        </p:nvSpPr>
        <p:spPr bwMode="auto">
          <a:xfrm>
            <a:off x="376238" y="2081213"/>
            <a:ext cx="3686175" cy="134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/>
              <a:t>«</a:t>
            </a:r>
            <a:r>
              <a:rPr lang="ru-RU" sz="1600"/>
              <a:t>Повышение безопасности </a:t>
            </a:r>
          </a:p>
          <a:p>
            <a:r>
              <a:rPr lang="ru-RU" sz="1600"/>
              <a:t>дорожного движения на территории</a:t>
            </a:r>
          </a:p>
          <a:p>
            <a:r>
              <a:rPr lang="ru-RU" sz="1600"/>
              <a:t>Тейковского муниципального района</a:t>
            </a:r>
          </a:p>
          <a:p>
            <a:r>
              <a:rPr lang="ru-RU" sz="1600"/>
              <a:t>на 2017- 2020 годы»</a:t>
            </a:r>
          </a:p>
          <a:p>
            <a:r>
              <a:rPr lang="ru-RU" sz="1600"/>
              <a:t>      ежегодно по 250,0 тыс.руб.</a:t>
            </a:r>
          </a:p>
        </p:txBody>
      </p:sp>
      <p:sp>
        <p:nvSpPr>
          <p:cNvPr id="88076" name="Text Box 35"/>
          <p:cNvSpPr txBox="1">
            <a:spLocks noChangeArrowheads="1"/>
          </p:cNvSpPr>
          <p:nvPr/>
        </p:nvSpPr>
        <p:spPr bwMode="auto">
          <a:xfrm>
            <a:off x="4716463" y="2060575"/>
            <a:ext cx="3686175" cy="158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/>
              <a:t>«</a:t>
            </a:r>
            <a:r>
              <a:rPr lang="ru-RU" sz="1600"/>
              <a:t>Развитие сети муниципальных </a:t>
            </a:r>
          </a:p>
          <a:p>
            <a:r>
              <a:rPr lang="ru-RU" sz="1600"/>
              <a:t>автомобильных дорог общего </a:t>
            </a:r>
          </a:p>
          <a:p>
            <a:r>
              <a:rPr lang="ru-RU" sz="1600"/>
              <a:t>пользования местного значения</a:t>
            </a:r>
          </a:p>
          <a:p>
            <a:r>
              <a:rPr lang="ru-RU" sz="1600"/>
              <a:t>Тейковского муниципального района</a:t>
            </a:r>
          </a:p>
          <a:p>
            <a:r>
              <a:rPr lang="ru-RU" sz="1600"/>
              <a:t>и дорог внутри населенных пунктов»</a:t>
            </a:r>
          </a:p>
          <a:p>
            <a:r>
              <a:rPr lang="ru-RU" sz="1600"/>
              <a:t>    ежегодно по 6303,0 тыс.руб.</a:t>
            </a:r>
          </a:p>
        </p:txBody>
      </p:sp>
      <p:sp>
        <p:nvSpPr>
          <p:cNvPr id="88077" name="Text Box 36"/>
          <p:cNvSpPr txBox="1">
            <a:spLocks noChangeArrowheads="1"/>
          </p:cNvSpPr>
          <p:nvPr/>
        </p:nvSpPr>
        <p:spPr bwMode="auto">
          <a:xfrm>
            <a:off x="2608263" y="3952875"/>
            <a:ext cx="3798887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/>
              <a:t>«</a:t>
            </a:r>
            <a:r>
              <a:rPr lang="ru-RU" sz="1600"/>
              <a:t>Экономическое развитие </a:t>
            </a:r>
          </a:p>
          <a:p>
            <a:r>
              <a:rPr lang="ru-RU" sz="1600"/>
              <a:t>Тейковского муниципального района»</a:t>
            </a:r>
          </a:p>
          <a:p>
            <a:r>
              <a:rPr lang="ru-RU" sz="1600"/>
              <a:t>  2017г. – 400,0 тыс.руб.;</a:t>
            </a:r>
          </a:p>
          <a:p>
            <a:r>
              <a:rPr lang="ru-RU" sz="1600"/>
              <a:t>2018 – 2019 г.г. по 200,0 тыс.руб.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Заголовок 1"/>
          <p:cNvSpPr txBox="1">
            <a:spLocks/>
          </p:cNvSpPr>
          <p:nvPr/>
        </p:nvSpPr>
        <p:spPr bwMode="auto">
          <a:xfrm>
            <a:off x="731838" y="188913"/>
            <a:ext cx="7875587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800" b="1" i="1">
                <a:latin typeface="Times New Roman" pitchFamily="18" charset="0"/>
              </a:rPr>
              <a:t>Развитие образования Тейковского муниципального района</a:t>
            </a:r>
          </a:p>
          <a:p>
            <a:pPr algn="ctr"/>
            <a:r>
              <a:rPr lang="ru-RU" altLang="ru-RU" sz="1800" b="1" i="1">
                <a:latin typeface="Times New Roman" pitchFamily="18" charset="0"/>
              </a:rPr>
              <a:t>2017 год      108579,7 тыс.руб. (62,3 % от общего объёма расхода бюджета); 2018 – 106908,4 тыс.руб., 2019 – 103178,7 тыс.руб.</a:t>
            </a:r>
          </a:p>
        </p:txBody>
      </p:sp>
      <p:grpSp>
        <p:nvGrpSpPr>
          <p:cNvPr id="89091" name="Скругленный прямоугольник 3"/>
          <p:cNvGrpSpPr>
            <a:grpSpLocks/>
          </p:cNvGrpSpPr>
          <p:nvPr/>
        </p:nvGrpSpPr>
        <p:grpSpPr bwMode="auto">
          <a:xfrm>
            <a:off x="395288" y="3213100"/>
            <a:ext cx="4176712" cy="1584325"/>
            <a:chOff x="92" y="2454"/>
            <a:chExt cx="2618" cy="318"/>
          </a:xfrm>
        </p:grpSpPr>
        <p:pic>
          <p:nvPicPr>
            <p:cNvPr id="89114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92" y="2454"/>
              <a:ext cx="2573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9115" name="Text Box 6"/>
            <p:cNvSpPr txBox="1">
              <a:spLocks noChangeArrowheads="1"/>
            </p:cNvSpPr>
            <p:nvPr/>
          </p:nvSpPr>
          <p:spPr bwMode="auto">
            <a:xfrm>
              <a:off x="118" y="2457"/>
              <a:ext cx="2592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«Финансовое обеспечение предоставления мер социальной поддержки в сфере образования» </a:t>
              </a:r>
              <a:r>
                <a:rPr lang="ru-RU" altLang="ru-RU" sz="1600" b="1">
                  <a:latin typeface="Times New Roman" pitchFamily="18" charset="0"/>
                </a:rPr>
                <a:t>2017- 2084,7</a:t>
              </a:r>
              <a:r>
                <a:rPr lang="ru-RU" altLang="ru-RU" sz="1600">
                  <a:latin typeface="Times New Roman" pitchFamily="18" charset="0"/>
                </a:rPr>
                <a:t> т.руб.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 2018 – 955,6 </a:t>
              </a:r>
              <a:r>
                <a:rPr lang="ru-RU" altLang="ru-RU" sz="1600">
                  <a:latin typeface="Times New Roman" pitchFamily="18" charset="0"/>
                </a:rPr>
                <a:t>т.руб.;</a:t>
              </a:r>
              <a:r>
                <a:rPr lang="ru-RU" altLang="ru-RU" sz="1600" b="1">
                  <a:latin typeface="Times New Roman" pitchFamily="18" charset="0"/>
                </a:rPr>
                <a:t> 2019 – 955,6 </a:t>
              </a:r>
              <a:r>
                <a:rPr lang="ru-RU" altLang="ru-RU" sz="1600">
                  <a:latin typeface="Times New Roman" pitchFamily="18" charset="0"/>
                </a:rPr>
                <a:t>т.руб.</a:t>
              </a:r>
            </a:p>
            <a:p>
              <a:pPr algn="ctr"/>
              <a:endParaRPr lang="ru-RU" altLang="ru-RU" sz="1600" b="1">
                <a:latin typeface="Times New Roman" pitchFamily="18" charset="0"/>
              </a:endParaRPr>
            </a:p>
          </p:txBody>
        </p:sp>
      </p:grpSp>
      <p:grpSp>
        <p:nvGrpSpPr>
          <p:cNvPr id="89092" name="Скругленный прямоугольник 5"/>
          <p:cNvGrpSpPr>
            <a:grpSpLocks/>
          </p:cNvGrpSpPr>
          <p:nvPr/>
        </p:nvGrpSpPr>
        <p:grpSpPr bwMode="auto">
          <a:xfrm>
            <a:off x="395288" y="1341438"/>
            <a:ext cx="4064000" cy="2085975"/>
            <a:chOff x="84" y="1273"/>
            <a:chExt cx="2581" cy="818"/>
          </a:xfrm>
        </p:grpSpPr>
        <p:pic>
          <p:nvPicPr>
            <p:cNvPr id="89112" name="Скругленный прямоугольник 5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84" y="1329"/>
              <a:ext cx="2581" cy="6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9113" name="Text Box 9"/>
            <p:cNvSpPr txBox="1">
              <a:spLocks noChangeArrowheads="1"/>
            </p:cNvSpPr>
            <p:nvPr/>
          </p:nvSpPr>
          <p:spPr bwMode="auto">
            <a:xfrm>
              <a:off x="114" y="1273"/>
              <a:ext cx="2503" cy="8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>
                <a:latin typeface="Times New Roman" pitchFamily="18" charset="0"/>
              </a:endParaRP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«Развитие общего образования»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2017  -3309,9 тыс.руб.;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2018 – 3639,7 тыс.руб.; 2019 – 0,0 тыс.руб.</a:t>
              </a:r>
            </a:p>
            <a:p>
              <a:pPr algn="ctr"/>
              <a:endParaRPr lang="ru-RU" altLang="ru-RU" sz="1600" b="1">
                <a:latin typeface="Times New Roman" pitchFamily="18" charset="0"/>
              </a:endParaRPr>
            </a:p>
          </p:txBody>
        </p:sp>
      </p:grpSp>
      <p:grpSp>
        <p:nvGrpSpPr>
          <p:cNvPr id="89093" name="Скругленный прямоугольник 6"/>
          <p:cNvGrpSpPr>
            <a:grpSpLocks/>
          </p:cNvGrpSpPr>
          <p:nvPr/>
        </p:nvGrpSpPr>
        <p:grpSpPr bwMode="auto">
          <a:xfrm>
            <a:off x="4859338" y="2708275"/>
            <a:ext cx="4032250" cy="1873250"/>
            <a:chOff x="2842" y="2398"/>
            <a:chExt cx="2707" cy="671"/>
          </a:xfrm>
        </p:grpSpPr>
        <p:pic>
          <p:nvPicPr>
            <p:cNvPr id="89110" name="Скругленный прямоугольник 6"/>
            <p:cNvPicPr>
              <a:picLocks noChangeArrowheads="1"/>
            </p:cNvPicPr>
            <p:nvPr/>
          </p:nvPicPr>
          <p:blipFill>
            <a:blip r:embed="rId4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9111" name="Text Box 12"/>
            <p:cNvSpPr txBox="1">
              <a:spLocks noChangeArrowheads="1"/>
            </p:cNvSpPr>
            <p:nvPr/>
          </p:nvSpPr>
          <p:spPr bwMode="auto">
            <a:xfrm>
              <a:off x="2881" y="2398"/>
              <a:ext cx="2616" cy="6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>
                <a:latin typeface="Times New Roman" pitchFamily="18" charset="0"/>
              </a:endParaRP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«Финансовое обеспечение предоставления общедоступного и бесплатного образования в муниципальных образовательных учреждениях»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ежегодно по 52913,9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</p:txBody>
        </p:sp>
      </p:grpSp>
      <p:pic>
        <p:nvPicPr>
          <p:cNvPr id="89094" name="Скругленный прямоугольник 8"/>
          <p:cNvPicPr>
            <a:picLocks noChangeArrowheads="1"/>
          </p:cNvPicPr>
          <p:nvPr/>
        </p:nvPicPr>
        <p:blipFill>
          <a:blip r:embed="rId5">
            <a:grayscl/>
          </a:blip>
          <a:srcRect/>
          <a:stretch>
            <a:fillRect/>
          </a:stretch>
        </p:blipFill>
        <p:spPr bwMode="auto">
          <a:xfrm>
            <a:off x="4859338" y="5876925"/>
            <a:ext cx="405765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9095" name="Text Box 15"/>
          <p:cNvSpPr txBox="1">
            <a:spLocks noChangeArrowheads="1"/>
          </p:cNvSpPr>
          <p:nvPr/>
        </p:nvSpPr>
        <p:spPr bwMode="auto">
          <a:xfrm>
            <a:off x="5003800" y="5876925"/>
            <a:ext cx="3725863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600">
                <a:latin typeface="Times New Roman" pitchFamily="18" charset="0"/>
              </a:rPr>
              <a:t>Подпрограмма « Выявление и поддержка одаренных детей»</a:t>
            </a:r>
          </a:p>
          <a:p>
            <a:pPr algn="ctr"/>
            <a:r>
              <a:rPr lang="ru-RU" altLang="ru-RU" sz="1600" b="1">
                <a:latin typeface="Times New Roman" pitchFamily="18" charset="0"/>
              </a:rPr>
              <a:t>ежегодно по 476,4 </a:t>
            </a:r>
            <a:r>
              <a:rPr lang="ru-RU" altLang="ru-RU" sz="1600">
                <a:latin typeface="Times New Roman" pitchFamily="18" charset="0"/>
              </a:rPr>
              <a:t>тыс.руб.</a:t>
            </a:r>
            <a:r>
              <a:rPr lang="ru-RU" altLang="ru-RU" sz="1600" b="1">
                <a:latin typeface="Times New Roman" pitchFamily="18" charset="0"/>
              </a:rPr>
              <a:t> </a:t>
            </a:r>
          </a:p>
        </p:txBody>
      </p:sp>
      <p:grpSp>
        <p:nvGrpSpPr>
          <p:cNvPr id="89096" name="Скругленный прямоугольник 9"/>
          <p:cNvGrpSpPr>
            <a:grpSpLocks/>
          </p:cNvGrpSpPr>
          <p:nvPr/>
        </p:nvGrpSpPr>
        <p:grpSpPr bwMode="auto">
          <a:xfrm>
            <a:off x="395288" y="4797425"/>
            <a:ext cx="4064000" cy="1520825"/>
            <a:chOff x="114" y="2636"/>
            <a:chExt cx="2587" cy="543"/>
          </a:xfrm>
        </p:grpSpPr>
        <p:pic>
          <p:nvPicPr>
            <p:cNvPr id="89108" name="Скругленный прямоугольник 9"/>
            <p:cNvPicPr>
              <a:picLocks noChangeArrowheads="1"/>
            </p:cNvPicPr>
            <p:nvPr/>
          </p:nvPicPr>
          <p:blipFill>
            <a:blip r:embed="rId6">
              <a:grayscl/>
            </a:blip>
            <a:srcRect/>
            <a:stretch>
              <a:fillRect/>
            </a:stretch>
          </p:blipFill>
          <p:spPr bwMode="auto">
            <a:xfrm>
              <a:off x="114" y="2662"/>
              <a:ext cx="2581" cy="5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9109" name="Text Box 18"/>
            <p:cNvSpPr txBox="1">
              <a:spLocks noChangeArrowheads="1"/>
            </p:cNvSpPr>
            <p:nvPr/>
          </p:nvSpPr>
          <p:spPr bwMode="auto">
            <a:xfrm>
              <a:off x="114" y="2636"/>
              <a:ext cx="2587" cy="4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>
                <a:latin typeface="Times New Roman" pitchFamily="18" charset="0"/>
              </a:endParaRPr>
            </a:p>
            <a:p>
              <a:pPr algn="ctr"/>
              <a:endParaRPr lang="ru-RU" altLang="ru-RU" sz="1600">
                <a:latin typeface="Times New Roman" pitchFamily="18" charset="0"/>
              </a:endParaRP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«Реализация основных общеобразовательных программ» 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2017 - 44931,1 </a:t>
              </a:r>
              <a:r>
                <a:rPr lang="ru-RU" altLang="ru-RU" sz="1600">
                  <a:latin typeface="Times New Roman" pitchFamily="18" charset="0"/>
                </a:rPr>
                <a:t>тыс.руб.;</a:t>
              </a:r>
              <a:r>
                <a:rPr lang="ru-RU" altLang="ru-RU" sz="1600" b="1">
                  <a:latin typeface="Times New Roman" pitchFamily="18" charset="0"/>
                </a:rPr>
                <a:t> 2018-2019 по 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44055,8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  <a:endParaRPr lang="ru-RU" altLang="ru-RU" sz="1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89097" name="Скругленный прямоугольник 4"/>
          <p:cNvPicPr>
            <a:picLocks noChangeArrowheads="1"/>
          </p:cNvPicPr>
          <p:nvPr/>
        </p:nvPicPr>
        <p:blipFill>
          <a:blip r:embed="rId7">
            <a:grayscl/>
          </a:blip>
          <a:srcRect/>
          <a:stretch>
            <a:fillRect/>
          </a:stretch>
        </p:blipFill>
        <p:spPr bwMode="auto">
          <a:xfrm>
            <a:off x="4859338" y="1196975"/>
            <a:ext cx="4014787" cy="158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9098" name="Text Box 30"/>
          <p:cNvSpPr txBox="1">
            <a:spLocks noChangeArrowheads="1"/>
          </p:cNvSpPr>
          <p:nvPr/>
        </p:nvSpPr>
        <p:spPr bwMode="auto">
          <a:xfrm>
            <a:off x="4859338" y="1052513"/>
            <a:ext cx="386715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600">
              <a:latin typeface="Times New Roman" pitchFamily="18" charset="0"/>
            </a:endParaRPr>
          </a:p>
          <a:p>
            <a:pPr algn="ctr"/>
            <a:r>
              <a:rPr lang="ru-RU" altLang="ru-RU" sz="1600">
                <a:latin typeface="Times New Roman" pitchFamily="18" charset="0"/>
              </a:rPr>
              <a:t>Подпрограмма «Реализация дополнительных общеобразовательных программ»  </a:t>
            </a:r>
          </a:p>
          <a:p>
            <a:pPr algn="ctr"/>
            <a:r>
              <a:rPr lang="ru-RU" altLang="ru-RU" sz="1600" b="1">
                <a:latin typeface="Times New Roman" pitchFamily="18" charset="0"/>
              </a:rPr>
              <a:t>2017- 3831 </a:t>
            </a:r>
            <a:r>
              <a:rPr lang="ru-RU" altLang="ru-RU" sz="1600">
                <a:latin typeface="Times New Roman" pitchFamily="18" charset="0"/>
              </a:rPr>
              <a:t>тыс.руб.;</a:t>
            </a:r>
            <a:r>
              <a:rPr lang="ru-RU" altLang="ru-RU" sz="1600" b="1">
                <a:latin typeface="Times New Roman" pitchFamily="18" charset="0"/>
              </a:rPr>
              <a:t> 2018-2019 по</a:t>
            </a:r>
          </a:p>
          <a:p>
            <a:pPr algn="ctr"/>
            <a:r>
              <a:rPr lang="ru-RU" altLang="ru-RU" sz="1600" b="1">
                <a:latin typeface="Times New Roman" pitchFamily="18" charset="0"/>
              </a:rPr>
              <a:t>3824,3 </a:t>
            </a:r>
            <a:r>
              <a:rPr lang="ru-RU" altLang="ru-RU" sz="1600">
                <a:latin typeface="Times New Roman" pitchFamily="18" charset="0"/>
              </a:rPr>
              <a:t>тыс.руб.</a:t>
            </a:r>
            <a:r>
              <a:rPr lang="ru-RU" altLang="ru-RU" sz="1600" b="1">
                <a:latin typeface="Times New Roman" pitchFamily="18" charset="0"/>
              </a:rPr>
              <a:t> </a:t>
            </a:r>
          </a:p>
        </p:txBody>
      </p:sp>
      <p:grpSp>
        <p:nvGrpSpPr>
          <p:cNvPr id="89099" name="Скругленный прямоугольник 6"/>
          <p:cNvGrpSpPr>
            <a:grpSpLocks/>
          </p:cNvGrpSpPr>
          <p:nvPr/>
        </p:nvGrpSpPr>
        <p:grpSpPr bwMode="auto">
          <a:xfrm>
            <a:off x="4787900" y="4508500"/>
            <a:ext cx="4032250" cy="1295400"/>
            <a:chOff x="2842" y="2398"/>
            <a:chExt cx="2707" cy="628"/>
          </a:xfrm>
        </p:grpSpPr>
        <p:pic>
          <p:nvPicPr>
            <p:cNvPr id="89106" name="Скругленный прямоугольник 6"/>
            <p:cNvPicPr>
              <a:picLocks noChangeArrowheads="1"/>
            </p:cNvPicPr>
            <p:nvPr/>
          </p:nvPicPr>
          <p:blipFill>
            <a:blip r:embed="rId4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9107" name="Text Box 12"/>
            <p:cNvSpPr txBox="1">
              <a:spLocks noChangeArrowheads="1"/>
            </p:cNvSpPr>
            <p:nvPr/>
          </p:nvSpPr>
          <p:spPr bwMode="auto">
            <a:xfrm>
              <a:off x="2881" y="2398"/>
              <a:ext cx="2625" cy="6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 sz="1600">
                <a:latin typeface="Times New Roman" pitchFamily="18" charset="0"/>
              </a:endParaRP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«Организация отдыха и оздоровление детей»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ежегодно по 665,7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</p:txBody>
        </p:sp>
      </p:grpSp>
      <p:grpSp>
        <p:nvGrpSpPr>
          <p:cNvPr id="89100" name="Скругленный прямоугольник 5"/>
          <p:cNvGrpSpPr>
            <a:grpSpLocks/>
          </p:cNvGrpSpPr>
          <p:nvPr/>
        </p:nvGrpSpPr>
        <p:grpSpPr bwMode="auto">
          <a:xfrm>
            <a:off x="395288" y="1341438"/>
            <a:ext cx="4064000" cy="2085975"/>
            <a:chOff x="84" y="1273"/>
            <a:chExt cx="2581" cy="818"/>
          </a:xfrm>
        </p:grpSpPr>
        <p:pic>
          <p:nvPicPr>
            <p:cNvPr id="89104" name="Скругленный прямоугольник 5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84" y="1329"/>
              <a:ext cx="2581" cy="6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9105" name="Text Box 9"/>
            <p:cNvSpPr txBox="1">
              <a:spLocks noChangeArrowheads="1"/>
            </p:cNvSpPr>
            <p:nvPr/>
          </p:nvSpPr>
          <p:spPr bwMode="auto">
            <a:xfrm>
              <a:off x="114" y="1273"/>
              <a:ext cx="2503" cy="8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>
                <a:latin typeface="Times New Roman" pitchFamily="18" charset="0"/>
              </a:endParaRP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«Развитие общего образования»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2017  -3309,9 тыс.руб.;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2018 – 3639,7 тыс.руб.; 2019 – 0,0 тыс.руб.</a:t>
              </a:r>
            </a:p>
            <a:p>
              <a:pPr algn="ctr"/>
              <a:endParaRPr lang="ru-RU" altLang="ru-RU" sz="1600" b="1">
                <a:latin typeface="Times New Roman" pitchFamily="18" charset="0"/>
              </a:endParaRPr>
            </a:p>
          </p:txBody>
        </p:sp>
      </p:grpSp>
      <p:grpSp>
        <p:nvGrpSpPr>
          <p:cNvPr id="89101" name="Скругленный прямоугольник 5"/>
          <p:cNvGrpSpPr>
            <a:grpSpLocks/>
          </p:cNvGrpSpPr>
          <p:nvPr/>
        </p:nvGrpSpPr>
        <p:grpSpPr bwMode="auto">
          <a:xfrm>
            <a:off x="395288" y="1341438"/>
            <a:ext cx="4064000" cy="2085975"/>
            <a:chOff x="84" y="1273"/>
            <a:chExt cx="2581" cy="818"/>
          </a:xfrm>
        </p:grpSpPr>
        <p:pic>
          <p:nvPicPr>
            <p:cNvPr id="89102" name="Скругленный прямоугольник 5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84" y="1329"/>
              <a:ext cx="2581" cy="6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9103" name="Text Box 9"/>
            <p:cNvSpPr txBox="1">
              <a:spLocks noChangeArrowheads="1"/>
            </p:cNvSpPr>
            <p:nvPr/>
          </p:nvSpPr>
          <p:spPr bwMode="auto">
            <a:xfrm>
              <a:off x="114" y="1273"/>
              <a:ext cx="2503" cy="8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>
                <a:latin typeface="Times New Roman" pitchFamily="18" charset="0"/>
              </a:endParaRP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«Развитие общего образования»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2017  -3309,9 </a:t>
              </a:r>
              <a:r>
                <a:rPr lang="ru-RU" altLang="ru-RU" sz="1600">
                  <a:latin typeface="Times New Roman" pitchFamily="18" charset="0"/>
                </a:rPr>
                <a:t>тыс.руб.;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2018 – 3639,7 </a:t>
              </a:r>
              <a:r>
                <a:rPr lang="ru-RU" altLang="ru-RU" sz="1600">
                  <a:latin typeface="Times New Roman" pitchFamily="18" charset="0"/>
                </a:rPr>
                <a:t>тыс.руб.;</a:t>
              </a:r>
              <a:r>
                <a:rPr lang="ru-RU" altLang="ru-RU" sz="1600" b="1">
                  <a:latin typeface="Times New Roman" pitchFamily="18" charset="0"/>
                </a:rPr>
                <a:t> 2019 – 0,0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</a:p>
            <a:p>
              <a:pPr algn="ctr"/>
              <a:endParaRPr lang="ru-RU" altLang="ru-RU" sz="1600" b="1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smtClean="0">
                <a:latin typeface="Times New Roman" pitchFamily="18" charset="0"/>
              </a:rPr>
              <a:t>Проект бюджета Тейковского муниципального района сформирован в соответствии с требованиями бюджетного и налогового законодательства Российской Федерации, на основании: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r>
              <a:rPr lang="ru-RU" sz="2000" smtClean="0">
                <a:latin typeface="Times New Roman" pitchFamily="18" charset="0"/>
              </a:rPr>
              <a:t>Основных направлениях бюджетной политики и основных направлениях налоговой политики Тейковского муниципального района на 2017 год и плановый период 2018 и 2019 годов</a:t>
            </a:r>
          </a:p>
          <a:p>
            <a:r>
              <a:rPr lang="ru-RU" sz="2000" smtClean="0">
                <a:latin typeface="Times New Roman" pitchFamily="18" charset="0"/>
              </a:rPr>
              <a:t>Прогноза социально-экономического развития Тейковского муниципального района на 2017 год и плановый период 2018 - 2019 годов</a:t>
            </a:r>
          </a:p>
          <a:p>
            <a:r>
              <a:rPr lang="ru-RU" sz="2000" smtClean="0">
                <a:latin typeface="Times New Roman" pitchFamily="18" charset="0"/>
              </a:rPr>
              <a:t>Муниципальных программах Тейковского муниципального района</a:t>
            </a:r>
          </a:p>
          <a:p>
            <a:r>
              <a:rPr lang="ru-RU" sz="2000" smtClean="0">
                <a:latin typeface="Times New Roman" pitchFamily="18" charset="0"/>
              </a:rPr>
              <a:t>Ожидаемом исполнении бюджета Тейковского муниципального района за 2016 год</a:t>
            </a:r>
          </a:p>
          <a:p>
            <a:r>
              <a:rPr lang="ru-RU" sz="2000" smtClean="0">
                <a:latin typeface="Times New Roman" pitchFamily="18" charset="0"/>
              </a:rPr>
              <a:t>Бюджетного прогноза Тейковского муниципального района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113" name="Скругленный прямоугольник 5"/>
          <p:cNvGrpSpPr>
            <a:grpSpLocks/>
          </p:cNvGrpSpPr>
          <p:nvPr/>
        </p:nvGrpSpPr>
        <p:grpSpPr bwMode="auto">
          <a:xfrm>
            <a:off x="395288" y="260350"/>
            <a:ext cx="4064000" cy="2085975"/>
            <a:chOff x="84" y="1273"/>
            <a:chExt cx="2581" cy="818"/>
          </a:xfrm>
        </p:grpSpPr>
        <p:pic>
          <p:nvPicPr>
            <p:cNvPr id="90117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84" y="1329"/>
              <a:ext cx="2581" cy="6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0118" name="Text Box 9"/>
            <p:cNvSpPr txBox="1">
              <a:spLocks noChangeArrowheads="1"/>
            </p:cNvSpPr>
            <p:nvPr/>
          </p:nvSpPr>
          <p:spPr bwMode="auto">
            <a:xfrm>
              <a:off x="114" y="1273"/>
              <a:ext cx="2503" cy="8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>
                <a:latin typeface="Times New Roman" pitchFamily="18" charset="0"/>
              </a:endParaRP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«Реализация молодежной политики на территории Тейковского муниципального района»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2017  -80,0 </a:t>
              </a:r>
              <a:r>
                <a:rPr lang="ru-RU" altLang="ru-RU" sz="1600">
                  <a:latin typeface="Times New Roman" pitchFamily="18" charset="0"/>
                </a:rPr>
                <a:t>тыс.руб.;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2018 – 90,0 </a:t>
              </a:r>
              <a:r>
                <a:rPr lang="ru-RU" altLang="ru-RU" sz="1600">
                  <a:latin typeface="Times New Roman" pitchFamily="18" charset="0"/>
                </a:rPr>
                <a:t>тыс.руб.;</a:t>
              </a:r>
              <a:r>
                <a:rPr lang="ru-RU" altLang="ru-RU" sz="1600" b="1">
                  <a:latin typeface="Times New Roman" pitchFamily="18" charset="0"/>
                </a:rPr>
                <a:t> 2019 – 0,0 </a:t>
              </a:r>
              <a:r>
                <a:rPr lang="ru-RU" altLang="ru-RU" sz="1600">
                  <a:latin typeface="Times New Roman" pitchFamily="18" charset="0"/>
                </a:rPr>
                <a:t>тыс.руб</a:t>
              </a:r>
              <a:r>
                <a:rPr lang="ru-RU" altLang="ru-RU" sz="1600" b="1">
                  <a:latin typeface="Times New Roman" pitchFamily="18" charset="0"/>
                </a:rPr>
                <a:t>.</a:t>
              </a:r>
            </a:p>
            <a:p>
              <a:pPr algn="ctr"/>
              <a:endParaRPr lang="ru-RU" altLang="ru-RU" sz="1600" b="1">
                <a:latin typeface="Times New Roman" pitchFamily="18" charset="0"/>
              </a:endParaRPr>
            </a:p>
          </p:txBody>
        </p:sp>
      </p:grpSp>
      <p:grpSp>
        <p:nvGrpSpPr>
          <p:cNvPr id="90114" name="Скругленный прямоугольник 5"/>
          <p:cNvGrpSpPr>
            <a:grpSpLocks/>
          </p:cNvGrpSpPr>
          <p:nvPr/>
        </p:nvGrpSpPr>
        <p:grpSpPr bwMode="auto">
          <a:xfrm>
            <a:off x="4716463" y="1989138"/>
            <a:ext cx="4064000" cy="2232025"/>
            <a:chOff x="84" y="1273"/>
            <a:chExt cx="2581" cy="818"/>
          </a:xfrm>
        </p:grpSpPr>
        <p:pic>
          <p:nvPicPr>
            <p:cNvPr id="90115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84" y="1329"/>
              <a:ext cx="2581" cy="6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0116" name="Text Box 9"/>
            <p:cNvSpPr txBox="1">
              <a:spLocks noChangeArrowheads="1"/>
            </p:cNvSpPr>
            <p:nvPr/>
          </p:nvSpPr>
          <p:spPr bwMode="auto">
            <a:xfrm>
              <a:off x="114" y="1273"/>
              <a:ext cx="2503" cy="8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>
                <a:latin typeface="Times New Roman" pitchFamily="18" charset="0"/>
              </a:endParaRP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«Меры социально-экономической поддержки молодых специалистов муниципальных организаций системы образования»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ежегодно по 287,0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</a:p>
            <a:p>
              <a:pPr algn="ctr"/>
              <a:endParaRPr lang="ru-RU" altLang="ru-RU" sz="1600" b="1">
                <a:latin typeface="Times New Roman" pitchFamily="18" charset="0"/>
              </a:endParaRPr>
            </a:p>
            <a:p>
              <a:pPr algn="ctr"/>
              <a:endParaRPr lang="ru-RU" altLang="ru-RU" sz="1600" b="1">
                <a:latin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137" name="Скругленный прямоугольник 3"/>
          <p:cNvGrpSpPr>
            <a:grpSpLocks/>
          </p:cNvGrpSpPr>
          <p:nvPr/>
        </p:nvGrpSpPr>
        <p:grpSpPr bwMode="auto">
          <a:xfrm>
            <a:off x="2268538" y="4508500"/>
            <a:ext cx="4535487" cy="2349500"/>
            <a:chOff x="92" y="2380"/>
            <a:chExt cx="2721" cy="506"/>
          </a:xfrm>
        </p:grpSpPr>
        <p:pic>
          <p:nvPicPr>
            <p:cNvPr id="91146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92" y="2380"/>
              <a:ext cx="2721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1147" name="Text Box 6"/>
            <p:cNvSpPr txBox="1">
              <a:spLocks noChangeArrowheads="1"/>
            </p:cNvSpPr>
            <p:nvPr/>
          </p:nvSpPr>
          <p:spPr bwMode="auto">
            <a:xfrm>
              <a:off x="118" y="2443"/>
              <a:ext cx="2507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«Организация физкультурных мероприятий, спортивных мероприятий и участие спортсменов Тейковского муниципального района в соревнованиях»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2017 - 177,8 </a:t>
              </a:r>
              <a:r>
                <a:rPr lang="ru-RU" altLang="ru-RU" sz="1600">
                  <a:latin typeface="Times New Roman" pitchFamily="18" charset="0"/>
                </a:rPr>
                <a:t>тыс.руб.;</a:t>
              </a:r>
              <a:r>
                <a:rPr lang="ru-RU" altLang="ru-RU" sz="1600" b="1">
                  <a:latin typeface="Times New Roman" pitchFamily="18" charset="0"/>
                </a:rPr>
                <a:t> 2018 – 177,8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</p:txBody>
        </p:sp>
      </p:grpSp>
      <p:sp>
        <p:nvSpPr>
          <p:cNvPr id="91138" name="Заголовок 1"/>
          <p:cNvSpPr txBox="1">
            <a:spLocks/>
          </p:cNvSpPr>
          <p:nvPr/>
        </p:nvSpPr>
        <p:spPr bwMode="auto">
          <a:xfrm>
            <a:off x="542925" y="260350"/>
            <a:ext cx="7954963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800" b="1" i="1">
                <a:latin typeface="Times New Roman" pitchFamily="18" charset="0"/>
              </a:rPr>
              <a:t>Культура Тейковского муниципального района</a:t>
            </a:r>
          </a:p>
          <a:p>
            <a:pPr algn="ctr"/>
            <a:r>
              <a:rPr lang="ru-RU" altLang="ru-RU" sz="1800" b="1" i="1">
                <a:latin typeface="Times New Roman" pitchFamily="18" charset="0"/>
              </a:rPr>
              <a:t>2017 год - 8037,1 тыс.руб. (4,6 % от общего объёма расхода бюджета); 2018 – 2019 годы по 8037,1 тыс.руб.</a:t>
            </a:r>
          </a:p>
        </p:txBody>
      </p:sp>
      <p:grpSp>
        <p:nvGrpSpPr>
          <p:cNvPr id="91139" name="Скругленный прямоугольник 5"/>
          <p:cNvGrpSpPr>
            <a:grpSpLocks/>
          </p:cNvGrpSpPr>
          <p:nvPr/>
        </p:nvGrpSpPr>
        <p:grpSpPr bwMode="auto">
          <a:xfrm>
            <a:off x="395288" y="1412875"/>
            <a:ext cx="4122737" cy="1325563"/>
            <a:chOff x="84" y="1252"/>
            <a:chExt cx="2581" cy="480"/>
          </a:xfrm>
        </p:grpSpPr>
        <p:pic>
          <p:nvPicPr>
            <p:cNvPr id="91144" name="Скругленный прямоугольник 5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84" y="1252"/>
              <a:ext cx="2581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1145" name="Text Box 9"/>
            <p:cNvSpPr txBox="1">
              <a:spLocks noChangeArrowheads="1"/>
            </p:cNvSpPr>
            <p:nvPr/>
          </p:nvSpPr>
          <p:spPr bwMode="auto">
            <a:xfrm>
              <a:off x="114" y="1304"/>
              <a:ext cx="2493" cy="2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«Развитие культуры Тейковского муниципального района»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ежегодно по 6591,3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  <a:r>
                <a:rPr lang="ru-RU" altLang="ru-RU" sz="1600" b="1">
                  <a:latin typeface="Times New Roman" pitchFamily="18" charset="0"/>
                </a:rPr>
                <a:t>  </a:t>
              </a:r>
            </a:p>
          </p:txBody>
        </p:sp>
      </p:grpSp>
      <p:grpSp>
        <p:nvGrpSpPr>
          <p:cNvPr id="91140" name="Скругленный прямоугольник 4"/>
          <p:cNvGrpSpPr>
            <a:grpSpLocks/>
          </p:cNvGrpSpPr>
          <p:nvPr/>
        </p:nvGrpSpPr>
        <p:grpSpPr bwMode="auto">
          <a:xfrm>
            <a:off x="4787900" y="1412875"/>
            <a:ext cx="4129088" cy="1295400"/>
            <a:chOff x="125" y="1966"/>
            <a:chExt cx="2547" cy="369"/>
          </a:xfrm>
        </p:grpSpPr>
        <p:pic>
          <p:nvPicPr>
            <p:cNvPr id="91142" name="Скругленный прямоугольник 4"/>
            <p:cNvPicPr>
              <a:picLocks noChangeArrowheads="1"/>
            </p:cNvPicPr>
            <p:nvPr/>
          </p:nvPicPr>
          <p:blipFill>
            <a:blip r:embed="rId4">
              <a:grayscl/>
            </a:blip>
            <a:srcRect/>
            <a:stretch>
              <a:fillRect/>
            </a:stretch>
          </p:blipFill>
          <p:spPr bwMode="auto">
            <a:xfrm>
              <a:off x="140" y="1966"/>
              <a:ext cx="2532" cy="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1143" name="Text Box 30"/>
            <p:cNvSpPr txBox="1">
              <a:spLocks noChangeArrowheads="1"/>
            </p:cNvSpPr>
            <p:nvPr/>
          </p:nvSpPr>
          <p:spPr bwMode="auto">
            <a:xfrm>
              <a:off x="125" y="2018"/>
              <a:ext cx="2533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«Предоставление дополнительного образования в сфере культуры и искусства» 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1445,8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</p:txBody>
        </p:sp>
      </p:grpSp>
      <p:sp>
        <p:nvSpPr>
          <p:cNvPr id="91141" name="Заголовок 1"/>
          <p:cNvSpPr txBox="1">
            <a:spLocks/>
          </p:cNvSpPr>
          <p:nvPr/>
        </p:nvSpPr>
        <p:spPr bwMode="auto">
          <a:xfrm>
            <a:off x="611188" y="3357563"/>
            <a:ext cx="80645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800" b="1" i="1">
                <a:latin typeface="Times New Roman" pitchFamily="18" charset="0"/>
              </a:rPr>
              <a:t>Развитие физической культуры и спорта в Тейковском муниципальном районе       </a:t>
            </a:r>
          </a:p>
          <a:p>
            <a:pPr algn="ctr"/>
            <a:r>
              <a:rPr lang="ru-RU" altLang="ru-RU" sz="1800" b="1">
                <a:latin typeface="Times New Roman" pitchFamily="18" charset="0"/>
              </a:rPr>
              <a:t>       </a:t>
            </a:r>
            <a:r>
              <a:rPr lang="ru-RU" altLang="ru-RU" sz="1800" b="1" i="1">
                <a:latin typeface="Times New Roman" pitchFamily="18" charset="0"/>
              </a:rPr>
              <a:t>2017 год    -  177,8 тыс.руб. (0,1 % от общего объёма расхода бюджета); 2018 – 177,8 тыс.руб.</a:t>
            </a: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Заголовок 1"/>
          <p:cNvSpPr txBox="1">
            <a:spLocks/>
          </p:cNvSpPr>
          <p:nvPr/>
        </p:nvSpPr>
        <p:spPr bwMode="auto">
          <a:xfrm>
            <a:off x="-100013" y="182563"/>
            <a:ext cx="9144001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800" b="1" i="1">
                <a:latin typeface="Times New Roman" pitchFamily="18" charset="0"/>
              </a:rPr>
              <a:t>Поддержка населения Тейковского муниципального района</a:t>
            </a:r>
          </a:p>
          <a:p>
            <a:pPr algn="ctr"/>
            <a:r>
              <a:rPr lang="ru-RU" altLang="ru-RU" sz="1800" b="1" i="1">
                <a:latin typeface="Times New Roman" pitchFamily="18" charset="0"/>
              </a:rPr>
              <a:t>2017 год    -  70,0 тыс.руб. (0,04 % от общего объёма расхода бюджета);</a:t>
            </a:r>
          </a:p>
          <a:p>
            <a:pPr algn="ctr"/>
            <a:r>
              <a:rPr lang="ru-RU" altLang="ru-RU" sz="1800" b="1" i="1">
                <a:latin typeface="Times New Roman" pitchFamily="18" charset="0"/>
              </a:rPr>
              <a:t>2018 -70,0 тыс.руб.</a:t>
            </a:r>
          </a:p>
          <a:p>
            <a:pPr algn="ctr"/>
            <a:endParaRPr lang="ru-RU" altLang="ru-RU" sz="1800" b="1">
              <a:latin typeface="Times New Roman" pitchFamily="18" charset="0"/>
            </a:endParaRPr>
          </a:p>
        </p:txBody>
      </p:sp>
      <p:grpSp>
        <p:nvGrpSpPr>
          <p:cNvPr id="92162" name="Скругленный прямоугольник 5"/>
          <p:cNvGrpSpPr>
            <a:grpSpLocks/>
          </p:cNvGrpSpPr>
          <p:nvPr/>
        </p:nvGrpSpPr>
        <p:grpSpPr bwMode="auto">
          <a:xfrm>
            <a:off x="2484438" y="1125538"/>
            <a:ext cx="4022725" cy="1089025"/>
            <a:chOff x="50" y="1184"/>
            <a:chExt cx="2581" cy="506"/>
          </a:xfrm>
        </p:grpSpPr>
        <p:pic>
          <p:nvPicPr>
            <p:cNvPr id="92175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50" y="1184"/>
              <a:ext cx="2581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176" name="Text Box 9"/>
            <p:cNvSpPr txBox="1">
              <a:spLocks noChangeArrowheads="1"/>
            </p:cNvSpPr>
            <p:nvPr/>
          </p:nvSpPr>
          <p:spPr bwMode="auto">
            <a:xfrm>
              <a:off x="114" y="1211"/>
              <a:ext cx="2429" cy="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</a:rPr>
                <a:t>Подпрограмма «Повышение качества жизни граждан пожилого возраста Тейковского муниципального района»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2017 - 70,0 </a:t>
              </a:r>
              <a:r>
                <a:rPr lang="ru-RU" altLang="ru-RU" sz="1600">
                  <a:latin typeface="Times New Roman" pitchFamily="18" charset="0"/>
                </a:rPr>
                <a:t>т.руб.;</a:t>
              </a:r>
              <a:r>
                <a:rPr lang="ru-RU" altLang="ru-RU" sz="1600" b="1">
                  <a:latin typeface="Times New Roman" pitchFamily="18" charset="0"/>
                </a:rPr>
                <a:t> 2018 – 70,0 </a:t>
              </a:r>
              <a:r>
                <a:rPr lang="ru-RU" altLang="ru-RU" sz="1600">
                  <a:latin typeface="Times New Roman" pitchFamily="18" charset="0"/>
                </a:rPr>
                <a:t>т.руб.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</p:txBody>
        </p:sp>
      </p:grpSp>
      <p:grpSp>
        <p:nvGrpSpPr>
          <p:cNvPr id="92163" name="Скругленный прямоугольник 6"/>
          <p:cNvGrpSpPr>
            <a:grpSpLocks/>
          </p:cNvGrpSpPr>
          <p:nvPr/>
        </p:nvGrpSpPr>
        <p:grpSpPr bwMode="auto">
          <a:xfrm>
            <a:off x="4284663" y="3716338"/>
            <a:ext cx="4392612" cy="1655762"/>
            <a:chOff x="2887" y="2454"/>
            <a:chExt cx="2707" cy="580"/>
          </a:xfrm>
        </p:grpSpPr>
        <p:pic>
          <p:nvPicPr>
            <p:cNvPr id="7183" name="Скругленный прямоугольник 6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2887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2174" name="Text Box 12"/>
            <p:cNvSpPr txBox="1">
              <a:spLocks noChangeArrowheads="1"/>
            </p:cNvSpPr>
            <p:nvPr/>
          </p:nvSpPr>
          <p:spPr bwMode="auto">
            <a:xfrm>
              <a:off x="2887" y="2454"/>
              <a:ext cx="2620" cy="5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«Проведение капитального ремонта общего имущества в многоквартирных домах, расположенных на территории Тейковского муниципального района»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ежегодно по 1023,1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</a:p>
          </p:txBody>
        </p:sp>
      </p:grpSp>
      <p:grpSp>
        <p:nvGrpSpPr>
          <p:cNvPr id="92164" name="Скругленный прямоугольник 8"/>
          <p:cNvGrpSpPr>
            <a:grpSpLocks/>
          </p:cNvGrpSpPr>
          <p:nvPr/>
        </p:nvGrpSpPr>
        <p:grpSpPr bwMode="auto">
          <a:xfrm>
            <a:off x="4427538" y="5516563"/>
            <a:ext cx="4391025" cy="1081087"/>
            <a:chOff x="2853" y="3199"/>
            <a:chExt cx="2707" cy="683"/>
          </a:xfrm>
        </p:grpSpPr>
        <p:pic>
          <p:nvPicPr>
            <p:cNvPr id="7181" name="Скругленный прямоугольник 8"/>
            <p:cNvPicPr>
              <a:picLocks noChangeArrowheads="1"/>
            </p:cNvPicPr>
            <p:nvPr/>
          </p:nvPicPr>
          <p:blipFill>
            <a:blip r:embed="rId4">
              <a:grayscl/>
            </a:blip>
            <a:srcRect/>
            <a:stretch>
              <a:fillRect/>
            </a:stretch>
          </p:blipFill>
          <p:spPr bwMode="auto">
            <a:xfrm>
              <a:off x="2853" y="3199"/>
              <a:ext cx="2707" cy="6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2172" name="Text Box 15"/>
            <p:cNvSpPr txBox="1">
              <a:spLocks noChangeArrowheads="1"/>
            </p:cNvSpPr>
            <p:nvPr/>
          </p:nvSpPr>
          <p:spPr bwMode="auto">
            <a:xfrm>
              <a:off x="2980" y="3244"/>
              <a:ext cx="2536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«Развитие газификации  Тейковского муниципального района» 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2017 - 332,6 </a:t>
              </a:r>
              <a:r>
                <a:rPr lang="ru-RU" altLang="ru-RU" sz="1600">
                  <a:latin typeface="Times New Roman" pitchFamily="18" charset="0"/>
                </a:rPr>
                <a:t>т.руб.;</a:t>
              </a:r>
              <a:r>
                <a:rPr lang="ru-RU" altLang="ru-RU" sz="1600" b="1">
                  <a:latin typeface="Times New Roman" pitchFamily="18" charset="0"/>
                </a:rPr>
                <a:t> 2018 – 508,4 </a:t>
              </a:r>
              <a:r>
                <a:rPr lang="ru-RU" altLang="ru-RU" sz="1600">
                  <a:latin typeface="Times New Roman" pitchFamily="18" charset="0"/>
                </a:rPr>
                <a:t>т.руб.;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2019 -309,7 </a:t>
              </a:r>
              <a:r>
                <a:rPr lang="ru-RU" altLang="ru-RU" sz="1600">
                  <a:latin typeface="Times New Roman" pitchFamily="18" charset="0"/>
                </a:rPr>
                <a:t>т.руб.</a:t>
              </a:r>
            </a:p>
          </p:txBody>
        </p:sp>
      </p:grpSp>
      <p:grpSp>
        <p:nvGrpSpPr>
          <p:cNvPr id="92165" name="Скругленный прямоугольник 9"/>
          <p:cNvGrpSpPr>
            <a:grpSpLocks/>
          </p:cNvGrpSpPr>
          <p:nvPr/>
        </p:nvGrpSpPr>
        <p:grpSpPr bwMode="auto">
          <a:xfrm>
            <a:off x="539750" y="3716338"/>
            <a:ext cx="3505200" cy="2811462"/>
            <a:chOff x="98" y="2796"/>
            <a:chExt cx="2581" cy="514"/>
          </a:xfrm>
        </p:grpSpPr>
        <p:pic>
          <p:nvPicPr>
            <p:cNvPr id="7179" name="Скругленный прямоугольник 9"/>
            <p:cNvPicPr>
              <a:picLocks noChangeArrowheads="1"/>
            </p:cNvPicPr>
            <p:nvPr/>
          </p:nvPicPr>
          <p:blipFill>
            <a:blip r:embed="rId5" cstate="print">
              <a:grayscl/>
            </a:blip>
            <a:srcRect/>
            <a:stretch>
              <a:fillRect/>
            </a:stretch>
          </p:blipFill>
          <p:spPr bwMode="auto">
            <a:xfrm>
              <a:off x="98" y="2796"/>
              <a:ext cx="2581" cy="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B/>
            </a:sp3d>
          </p:spPr>
        </p:pic>
        <p:sp>
          <p:nvSpPr>
            <p:cNvPr id="7180" name="Text Box 18"/>
            <p:cNvSpPr txBox="1">
              <a:spLocks noChangeArrowheads="1"/>
            </p:cNvSpPr>
            <p:nvPr/>
          </p:nvSpPr>
          <p:spPr bwMode="auto">
            <a:xfrm>
              <a:off x="114" y="2823"/>
              <a:ext cx="2520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B/>
            </a:sp3d>
          </p:spPr>
          <p:txBody>
            <a:bodyPr/>
            <a:lstStyle/>
            <a:p>
              <a:pPr algn="ctr">
                <a:defRPr/>
              </a:pPr>
              <a:r>
                <a:rPr lang="ru-RU" altLang="ru-RU" sz="1600">
                  <a:latin typeface="Times New Roman" pitchFamily="18" charset="0"/>
                </a:rPr>
                <a:t>Подпрограмма «Обеспечение жильем молодых семей в Тейковском муниципальном районе»</a:t>
              </a:r>
            </a:p>
            <a:p>
              <a:pPr algn="ctr">
                <a:defRPr/>
              </a:pPr>
              <a:r>
                <a:rPr lang="ru-RU" altLang="ru-RU" sz="1600" b="1">
                  <a:latin typeface="Times New Roman" pitchFamily="18" charset="0"/>
                </a:rPr>
                <a:t>2017 -188,0 </a:t>
              </a:r>
              <a:r>
                <a:rPr lang="ru-RU" altLang="ru-RU" sz="1600">
                  <a:latin typeface="Times New Roman" pitchFamily="18" charset="0"/>
                </a:rPr>
                <a:t>тыс.руб.;</a:t>
              </a:r>
            </a:p>
            <a:p>
              <a:pPr algn="ctr">
                <a:defRPr/>
              </a:pPr>
              <a:r>
                <a:rPr lang="ru-RU" altLang="ru-RU" sz="1600" b="1">
                  <a:latin typeface="Times New Roman" pitchFamily="18" charset="0"/>
                </a:rPr>
                <a:t>2018 – 134,3 </a:t>
              </a:r>
              <a:r>
                <a:rPr lang="ru-RU" altLang="ru-RU" sz="1600">
                  <a:latin typeface="Times New Roman" pitchFamily="18" charset="0"/>
                </a:rPr>
                <a:t>тыс.руб.;</a:t>
              </a:r>
            </a:p>
            <a:p>
              <a:pPr algn="ctr">
                <a:defRPr/>
              </a:pPr>
              <a:r>
                <a:rPr lang="ru-RU" altLang="ru-RU" sz="1600" b="1">
                  <a:latin typeface="Times New Roman" pitchFamily="18" charset="0"/>
                </a:rPr>
                <a:t>2019 – 107,4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</a:p>
            <a:p>
              <a:pPr>
                <a:defRPr/>
              </a:pPr>
              <a:endParaRPr lang="ru-RU" alt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2166" name="Заголовок 1"/>
          <p:cNvSpPr txBox="1">
            <a:spLocks/>
          </p:cNvSpPr>
          <p:nvPr/>
        </p:nvSpPr>
        <p:spPr bwMode="auto">
          <a:xfrm>
            <a:off x="0" y="2349500"/>
            <a:ext cx="9144000" cy="130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800" b="1" i="1">
                <a:latin typeface="Times New Roman" pitchFamily="18" charset="0"/>
              </a:rPr>
              <a:t>Обеспечение доступным и комфортным жильем, объектами инженерной инфраструктуры и услугами жилищно-коммунального хозяйства населения Тейковского муниципального района</a:t>
            </a:r>
          </a:p>
          <a:p>
            <a:pPr algn="ctr"/>
            <a:r>
              <a:rPr lang="ru-RU" altLang="ru-RU" sz="1800" b="1" i="1">
                <a:latin typeface="Times New Roman" pitchFamily="18" charset="0"/>
              </a:rPr>
              <a:t>2017 год      8492,2 тыс.руб. (4,9 % от общего объёма расхода бюджета);</a:t>
            </a:r>
          </a:p>
          <a:p>
            <a:pPr algn="ctr"/>
            <a:r>
              <a:rPr lang="ru-RU" altLang="ru-RU" sz="1800" b="1" i="1">
                <a:latin typeface="Times New Roman" pitchFamily="18" charset="0"/>
              </a:rPr>
              <a:t>2018 – 8614,3 тыс.руб.; 2019 – 8388,7 тыс.руб.</a:t>
            </a:r>
          </a:p>
          <a:p>
            <a:pPr algn="ctr"/>
            <a:endParaRPr lang="ru-RU" altLang="ru-RU" sz="1800" b="1" i="1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Заголовок 1"/>
          <p:cNvSpPr txBox="1">
            <a:spLocks/>
          </p:cNvSpPr>
          <p:nvPr/>
        </p:nvSpPr>
        <p:spPr bwMode="auto">
          <a:xfrm>
            <a:off x="-100013" y="182563"/>
            <a:ext cx="9144001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800" b="1">
              <a:latin typeface="Times New Roman" pitchFamily="18" charset="0"/>
            </a:endParaRPr>
          </a:p>
        </p:txBody>
      </p:sp>
      <p:grpSp>
        <p:nvGrpSpPr>
          <p:cNvPr id="93186" name="Скругленный прямоугольник 5"/>
          <p:cNvGrpSpPr>
            <a:grpSpLocks/>
          </p:cNvGrpSpPr>
          <p:nvPr/>
        </p:nvGrpSpPr>
        <p:grpSpPr bwMode="auto">
          <a:xfrm>
            <a:off x="4787900" y="765175"/>
            <a:ext cx="3960813" cy="2447925"/>
            <a:chOff x="50" y="1184"/>
            <a:chExt cx="2581" cy="506"/>
          </a:xfrm>
        </p:grpSpPr>
        <p:pic>
          <p:nvPicPr>
            <p:cNvPr id="93197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50" y="1184"/>
              <a:ext cx="2581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3198" name="Text Box 9"/>
            <p:cNvSpPr txBox="1">
              <a:spLocks noChangeArrowheads="1"/>
            </p:cNvSpPr>
            <p:nvPr/>
          </p:nvSpPr>
          <p:spPr bwMode="auto">
            <a:xfrm>
              <a:off x="114" y="1211"/>
              <a:ext cx="2429" cy="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«Обеспечение населения  Тейковского муниципального района теплоснабжением»</a:t>
              </a:r>
            </a:p>
            <a:p>
              <a:pPr algn="ctr"/>
              <a:endParaRPr lang="ru-RU" altLang="ru-RU" sz="1600">
                <a:latin typeface="Times New Roman" pitchFamily="18" charset="0"/>
              </a:endParaRP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ежегодно по 5500,0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</p:txBody>
        </p:sp>
      </p:grpSp>
      <p:sp>
        <p:nvSpPr>
          <p:cNvPr id="93187" name="Заголовок 1"/>
          <p:cNvSpPr txBox="1">
            <a:spLocks/>
          </p:cNvSpPr>
          <p:nvPr/>
        </p:nvSpPr>
        <p:spPr bwMode="auto">
          <a:xfrm>
            <a:off x="0" y="2565400"/>
            <a:ext cx="9144000" cy="109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800" b="1" i="1">
              <a:latin typeface="Times New Roman" pitchFamily="18" charset="0"/>
            </a:endParaRPr>
          </a:p>
        </p:txBody>
      </p:sp>
      <p:grpSp>
        <p:nvGrpSpPr>
          <p:cNvPr id="93188" name="Скругленный прямоугольник 5"/>
          <p:cNvGrpSpPr>
            <a:grpSpLocks/>
          </p:cNvGrpSpPr>
          <p:nvPr/>
        </p:nvGrpSpPr>
        <p:grpSpPr bwMode="auto">
          <a:xfrm>
            <a:off x="395288" y="3284538"/>
            <a:ext cx="4032250" cy="2881312"/>
            <a:chOff x="50" y="1184"/>
            <a:chExt cx="2581" cy="506"/>
          </a:xfrm>
        </p:grpSpPr>
        <p:pic>
          <p:nvPicPr>
            <p:cNvPr id="93195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50" y="1184"/>
              <a:ext cx="2581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3196" name="Text Box 9"/>
            <p:cNvSpPr txBox="1">
              <a:spLocks noChangeArrowheads="1"/>
            </p:cNvSpPr>
            <p:nvPr/>
          </p:nvSpPr>
          <p:spPr bwMode="auto">
            <a:xfrm>
              <a:off x="114" y="1211"/>
              <a:ext cx="2429" cy="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«Реализация мероприятий по участию в организации деятельности по сбору (в том числе раздельному сбору), транспортированию, обработке, утилизации, обезвреживанию, захоронению твердых коммунальных отходов на территории  Тейковского муниципального района»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ежегодно по 360,6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</p:txBody>
        </p:sp>
      </p:grpSp>
      <p:grpSp>
        <p:nvGrpSpPr>
          <p:cNvPr id="93189" name="Скругленный прямоугольник 5"/>
          <p:cNvGrpSpPr>
            <a:grpSpLocks/>
          </p:cNvGrpSpPr>
          <p:nvPr/>
        </p:nvGrpSpPr>
        <p:grpSpPr bwMode="auto">
          <a:xfrm>
            <a:off x="395288" y="333375"/>
            <a:ext cx="4105275" cy="2447925"/>
            <a:chOff x="50" y="1184"/>
            <a:chExt cx="2581" cy="506"/>
          </a:xfrm>
        </p:grpSpPr>
        <p:pic>
          <p:nvPicPr>
            <p:cNvPr id="93193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50" y="1184"/>
              <a:ext cx="2581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3194" name="Text Box 9"/>
            <p:cNvSpPr txBox="1">
              <a:spLocks noChangeArrowheads="1"/>
            </p:cNvSpPr>
            <p:nvPr/>
          </p:nvSpPr>
          <p:spPr bwMode="auto">
            <a:xfrm>
              <a:off x="114" y="1211"/>
              <a:ext cx="2429" cy="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«Обеспечение водоснабжением жителей Тейковского муниципального района»</a:t>
              </a:r>
            </a:p>
            <a:p>
              <a:pPr algn="ctr"/>
              <a:endParaRPr lang="ru-RU" altLang="ru-RU" sz="1600">
                <a:latin typeface="Times New Roman" pitchFamily="18" charset="0"/>
              </a:endParaRP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ежегодно по 887,9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</p:txBody>
        </p:sp>
      </p:grpSp>
      <p:grpSp>
        <p:nvGrpSpPr>
          <p:cNvPr id="93190" name="Скругленный прямоугольник 5"/>
          <p:cNvGrpSpPr>
            <a:grpSpLocks/>
          </p:cNvGrpSpPr>
          <p:nvPr/>
        </p:nvGrpSpPr>
        <p:grpSpPr bwMode="auto">
          <a:xfrm>
            <a:off x="4787900" y="3789363"/>
            <a:ext cx="4105275" cy="2519362"/>
            <a:chOff x="50" y="1184"/>
            <a:chExt cx="2581" cy="506"/>
          </a:xfrm>
        </p:grpSpPr>
        <p:pic>
          <p:nvPicPr>
            <p:cNvPr id="93191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50" y="1184"/>
              <a:ext cx="2581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3192" name="Text Box 9"/>
            <p:cNvSpPr txBox="1">
              <a:spLocks noChangeArrowheads="1"/>
            </p:cNvSpPr>
            <p:nvPr/>
          </p:nvSpPr>
          <p:spPr bwMode="auto">
            <a:xfrm>
              <a:off x="114" y="1211"/>
              <a:ext cx="2429" cy="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>
                  <a:latin typeface="Times New Roman" pitchFamily="18" charset="0"/>
                </a:rPr>
                <a:t>Подпрограмма «Содержание территорий сельских кладбищ Тейковского муниципального района»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ежегодно по 200,0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</p:txBody>
        </p:sp>
      </p:grp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Заголовок 1"/>
          <p:cNvSpPr txBox="1">
            <a:spLocks/>
          </p:cNvSpPr>
          <p:nvPr/>
        </p:nvSpPr>
        <p:spPr bwMode="auto">
          <a:xfrm>
            <a:off x="755650" y="484188"/>
            <a:ext cx="7954963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8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4210" name="Скругленный прямоугольник 6"/>
          <p:cNvGrpSpPr>
            <a:grpSpLocks/>
          </p:cNvGrpSpPr>
          <p:nvPr/>
        </p:nvGrpSpPr>
        <p:grpSpPr bwMode="auto">
          <a:xfrm>
            <a:off x="395288" y="1557338"/>
            <a:ext cx="3816350" cy="1584325"/>
            <a:chOff x="2842" y="2452"/>
            <a:chExt cx="2707" cy="582"/>
          </a:xfrm>
        </p:grpSpPr>
        <p:pic>
          <p:nvPicPr>
            <p:cNvPr id="2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4221" name="Text Box 12"/>
            <p:cNvSpPr txBox="1">
              <a:spLocks noChangeArrowheads="1"/>
            </p:cNvSpPr>
            <p:nvPr/>
          </p:nvSpPr>
          <p:spPr bwMode="auto">
            <a:xfrm>
              <a:off x="2915" y="2452"/>
              <a:ext cx="2634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«Улучшение кормовой базы в общественном животноводстве Тейковского муниципального района» 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ежегодно по 350,0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</a:p>
          </p:txBody>
        </p:sp>
      </p:grpSp>
      <p:sp>
        <p:nvSpPr>
          <p:cNvPr id="94211" name="Заголовок 1"/>
          <p:cNvSpPr txBox="1">
            <a:spLocks/>
          </p:cNvSpPr>
          <p:nvPr/>
        </p:nvSpPr>
        <p:spPr bwMode="auto">
          <a:xfrm>
            <a:off x="611188" y="188913"/>
            <a:ext cx="82518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800" b="1" i="1">
                <a:latin typeface="Times New Roman" pitchFamily="18" charset="0"/>
                <a:cs typeface="Times New Roman" pitchFamily="18" charset="0"/>
              </a:rPr>
              <a:t>Улучшение кормовой базы в общественном животноводстве Тейковского муниципального района </a:t>
            </a:r>
          </a:p>
          <a:p>
            <a:pPr algn="ctr"/>
            <a:r>
              <a:rPr lang="ru-RU" altLang="ru-RU" sz="1800" b="1" i="1">
                <a:latin typeface="Times New Roman" pitchFamily="18" charset="0"/>
                <a:cs typeface="Times New Roman" pitchFamily="18" charset="0"/>
              </a:rPr>
              <a:t>2017 год  -  350,0 тыс.руб. (0,2 %</a:t>
            </a:r>
            <a:r>
              <a:rPr lang="ru-RU" altLang="ru-RU" sz="1800" b="1" i="1">
                <a:latin typeface="Times New Roman" pitchFamily="18" charset="0"/>
              </a:rPr>
              <a:t> от общего объёма расхода бюджета);</a:t>
            </a:r>
          </a:p>
          <a:p>
            <a:pPr algn="ctr"/>
            <a:r>
              <a:rPr lang="ru-RU" altLang="ru-RU" sz="1800" b="1" i="1">
                <a:latin typeface="Times New Roman" pitchFamily="18" charset="0"/>
              </a:rPr>
              <a:t>2018 – 2019 по 350,0 тыс.руб.</a:t>
            </a:r>
          </a:p>
          <a:p>
            <a:pPr algn="ctr"/>
            <a:endParaRPr lang="ru-RU" altLang="ru-RU" sz="1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212" name="Прямоугольник 1"/>
          <p:cNvSpPr>
            <a:spLocks noChangeArrowheads="1"/>
          </p:cNvSpPr>
          <p:nvPr/>
        </p:nvSpPr>
        <p:spPr bwMode="auto">
          <a:xfrm>
            <a:off x="827088" y="3284538"/>
            <a:ext cx="748823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800" b="1" i="1">
                <a:latin typeface="Times New Roman" pitchFamily="18" charset="0"/>
              </a:rPr>
              <a:t>Экономическое развитие Тейковского муниципального района</a:t>
            </a:r>
          </a:p>
          <a:p>
            <a:pPr algn="ctr"/>
            <a:r>
              <a:rPr lang="ru-RU" altLang="ru-RU" sz="1800" b="1" i="1">
                <a:latin typeface="Times New Roman" pitchFamily="18" charset="0"/>
              </a:rPr>
              <a:t>2017 год  - 400,0 тыс.руб. (0,2 % от общего объёма расхода бюджета); 2018 – 2019 по 200,0 тыс.руб.</a:t>
            </a:r>
          </a:p>
        </p:txBody>
      </p:sp>
      <p:pic>
        <p:nvPicPr>
          <p:cNvPr id="8206" name="Скругленный прямоугольник 5"/>
          <p:cNvPicPr>
            <a:picLocks noChangeArrowheads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>
            <a:off x="2916238" y="4581525"/>
            <a:ext cx="3744912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</p:pic>
      <p:sp>
        <p:nvSpPr>
          <p:cNvPr id="94214" name="Text Box 9"/>
          <p:cNvSpPr txBox="1">
            <a:spLocks noChangeArrowheads="1"/>
          </p:cNvSpPr>
          <p:nvPr/>
        </p:nvSpPr>
        <p:spPr bwMode="auto">
          <a:xfrm rot="10800000" flipV="1">
            <a:off x="468313" y="4724400"/>
            <a:ext cx="3851275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>
                <a:latin typeface="Times New Roman" pitchFamily="18" charset="0"/>
              </a:rPr>
              <a:t> </a:t>
            </a:r>
            <a:endParaRPr lang="ru-RU" altLang="ru-RU" sz="1600" b="1">
              <a:latin typeface="Times New Roman" pitchFamily="18" charset="0"/>
            </a:endParaRPr>
          </a:p>
        </p:txBody>
      </p:sp>
      <p:sp>
        <p:nvSpPr>
          <p:cNvPr id="94215" name="Text Box 9"/>
          <p:cNvSpPr txBox="1">
            <a:spLocks noChangeArrowheads="1"/>
          </p:cNvSpPr>
          <p:nvPr/>
        </p:nvSpPr>
        <p:spPr bwMode="auto">
          <a:xfrm rot="10800000" flipV="1">
            <a:off x="2916238" y="4581525"/>
            <a:ext cx="3684587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600">
                <a:latin typeface="Times New Roman" pitchFamily="18" charset="0"/>
              </a:rPr>
              <a:t>Подпрограмма «Развитие малого и среднего предпринимательства в Тейковском муниципальном районе»</a:t>
            </a:r>
          </a:p>
          <a:p>
            <a:pPr algn="ctr"/>
            <a:r>
              <a:rPr lang="ru-RU" altLang="ru-RU" sz="1600" b="1">
                <a:latin typeface="Times New Roman" pitchFamily="18" charset="0"/>
              </a:rPr>
              <a:t>2017 - 400,0 </a:t>
            </a:r>
            <a:r>
              <a:rPr lang="ru-RU" altLang="ru-RU" sz="1600">
                <a:latin typeface="Times New Roman" pitchFamily="18" charset="0"/>
              </a:rPr>
              <a:t>тыс.руб</a:t>
            </a:r>
            <a:r>
              <a:rPr lang="ru-RU" altLang="ru-RU" sz="1600" b="1">
                <a:latin typeface="Times New Roman" pitchFamily="18" charset="0"/>
              </a:rPr>
              <a:t>.; 2018 -2019 по</a:t>
            </a:r>
          </a:p>
          <a:p>
            <a:pPr algn="ctr"/>
            <a:r>
              <a:rPr lang="ru-RU" altLang="ru-RU" sz="1600" b="1">
                <a:latin typeface="Times New Roman" pitchFamily="18" charset="0"/>
              </a:rPr>
              <a:t>200,0 </a:t>
            </a:r>
            <a:r>
              <a:rPr lang="ru-RU" altLang="ru-RU" sz="1600">
                <a:latin typeface="Times New Roman" pitchFamily="18" charset="0"/>
              </a:rPr>
              <a:t>тыс.руб.</a:t>
            </a:r>
            <a:r>
              <a:rPr lang="ru-RU" altLang="ru-RU" sz="1600" b="1">
                <a:latin typeface="Times New Roman" pitchFamily="18" charset="0"/>
              </a:rPr>
              <a:t> </a:t>
            </a:r>
          </a:p>
        </p:txBody>
      </p:sp>
      <p:sp>
        <p:nvSpPr>
          <p:cNvPr id="94216" name="Text Box 9"/>
          <p:cNvSpPr txBox="1">
            <a:spLocks noChangeArrowheads="1"/>
          </p:cNvSpPr>
          <p:nvPr/>
        </p:nvSpPr>
        <p:spPr bwMode="auto">
          <a:xfrm rot="10800000" flipV="1">
            <a:off x="2843213" y="4797425"/>
            <a:ext cx="4395787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600" b="1">
              <a:latin typeface="Times New Roman" pitchFamily="18" charset="0"/>
            </a:endParaRPr>
          </a:p>
          <a:p>
            <a:pPr algn="ctr"/>
            <a:endParaRPr lang="ru-RU" altLang="ru-RU">
              <a:latin typeface="Times New Roman" pitchFamily="18" charset="0"/>
            </a:endParaRPr>
          </a:p>
          <a:p>
            <a:pPr algn="ctr"/>
            <a:endParaRPr lang="ru-RU" altLang="ru-RU" b="1">
              <a:latin typeface="Times New Roman" pitchFamily="18" charset="0"/>
            </a:endParaRPr>
          </a:p>
        </p:txBody>
      </p:sp>
      <p:grpSp>
        <p:nvGrpSpPr>
          <p:cNvPr id="94217" name="Скругленный прямоугольник 6"/>
          <p:cNvGrpSpPr>
            <a:grpSpLocks/>
          </p:cNvGrpSpPr>
          <p:nvPr/>
        </p:nvGrpSpPr>
        <p:grpSpPr bwMode="auto">
          <a:xfrm>
            <a:off x="4716463" y="1557338"/>
            <a:ext cx="3816350" cy="1584325"/>
            <a:chOff x="2842" y="2452"/>
            <a:chExt cx="2707" cy="582"/>
          </a:xfrm>
        </p:grpSpPr>
        <p:pic>
          <p:nvPicPr>
            <p:cNvPr id="8217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4219" name="Text Box 12"/>
            <p:cNvSpPr txBox="1">
              <a:spLocks noChangeArrowheads="1"/>
            </p:cNvSpPr>
            <p:nvPr/>
          </p:nvSpPr>
          <p:spPr bwMode="auto">
            <a:xfrm>
              <a:off x="2915" y="2452"/>
              <a:ext cx="2634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«Улучшение кормовой базы в общественном животноводстве Тейковского муниципального района» 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ежегодно по 350,0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</a:p>
          </p:txBody>
        </p:sp>
      </p:grpSp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Заголовок 1"/>
          <p:cNvSpPr txBox="1">
            <a:spLocks/>
          </p:cNvSpPr>
          <p:nvPr/>
        </p:nvSpPr>
        <p:spPr bwMode="auto">
          <a:xfrm>
            <a:off x="755650" y="484188"/>
            <a:ext cx="7954963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8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5234" name="Скругленный прямоугольник 6"/>
          <p:cNvGrpSpPr>
            <a:grpSpLocks/>
          </p:cNvGrpSpPr>
          <p:nvPr/>
        </p:nvGrpSpPr>
        <p:grpSpPr bwMode="auto">
          <a:xfrm>
            <a:off x="395288" y="1557338"/>
            <a:ext cx="3816350" cy="1584325"/>
            <a:chOff x="2842" y="2452"/>
            <a:chExt cx="2707" cy="582"/>
          </a:xfrm>
        </p:grpSpPr>
        <p:pic>
          <p:nvPicPr>
            <p:cNvPr id="2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5245" name="Text Box 12"/>
            <p:cNvSpPr txBox="1">
              <a:spLocks noChangeArrowheads="1"/>
            </p:cNvSpPr>
            <p:nvPr/>
          </p:nvSpPr>
          <p:spPr bwMode="auto">
            <a:xfrm>
              <a:off x="2915" y="2452"/>
              <a:ext cx="2634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«Создание условий для оказания медицинской помощи населению Тейковского муниципального района» 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2017 - 200,0 </a:t>
              </a:r>
              <a:r>
                <a:rPr lang="ru-RU" altLang="ru-RU" sz="1600">
                  <a:latin typeface="Times New Roman" pitchFamily="18" charset="0"/>
                </a:rPr>
                <a:t>тыс.руб.; </a:t>
              </a:r>
              <a:r>
                <a:rPr lang="ru-RU" altLang="ru-RU" sz="1600" b="1">
                  <a:latin typeface="Times New Roman" pitchFamily="18" charset="0"/>
                </a:rPr>
                <a:t>2018-2019 по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100,0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</a:p>
          </p:txBody>
        </p:sp>
      </p:grpSp>
      <p:sp>
        <p:nvSpPr>
          <p:cNvPr id="95235" name="Заголовок 1"/>
          <p:cNvSpPr txBox="1">
            <a:spLocks/>
          </p:cNvSpPr>
          <p:nvPr/>
        </p:nvSpPr>
        <p:spPr bwMode="auto">
          <a:xfrm>
            <a:off x="611188" y="188913"/>
            <a:ext cx="82518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800" b="1" i="1">
                <a:latin typeface="Times New Roman" pitchFamily="18" charset="0"/>
                <a:cs typeface="Times New Roman" pitchFamily="18" charset="0"/>
              </a:rPr>
              <a:t>Создание условий для оказания медицинской помощи населению Тейковского муниципального района </a:t>
            </a:r>
          </a:p>
          <a:p>
            <a:pPr algn="ctr"/>
            <a:r>
              <a:rPr lang="ru-RU" altLang="ru-RU" sz="1800" b="1" i="1">
                <a:latin typeface="Times New Roman" pitchFamily="18" charset="0"/>
                <a:cs typeface="Times New Roman" pitchFamily="18" charset="0"/>
              </a:rPr>
              <a:t>2017 год  -  400,0 тыс.руб. (0,2 %</a:t>
            </a:r>
            <a:r>
              <a:rPr lang="ru-RU" altLang="ru-RU" sz="1800" b="1" i="1">
                <a:latin typeface="Times New Roman" pitchFamily="18" charset="0"/>
              </a:rPr>
              <a:t> от общего объёма расхода бюджета);</a:t>
            </a:r>
          </a:p>
          <a:p>
            <a:pPr algn="ctr"/>
            <a:r>
              <a:rPr lang="ru-RU" altLang="ru-RU" sz="1800" b="1" i="1">
                <a:latin typeface="Times New Roman" pitchFamily="18" charset="0"/>
              </a:rPr>
              <a:t>2018 – 2019 по 200,0 тыс.руб.</a:t>
            </a:r>
          </a:p>
          <a:p>
            <a:pPr algn="ctr"/>
            <a:endParaRPr lang="ru-RU" altLang="ru-RU" sz="1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236" name="Прямоугольник 1"/>
          <p:cNvSpPr>
            <a:spLocks noChangeArrowheads="1"/>
          </p:cNvSpPr>
          <p:nvPr/>
        </p:nvSpPr>
        <p:spPr bwMode="auto">
          <a:xfrm>
            <a:off x="827088" y="3284538"/>
            <a:ext cx="7488237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800" b="1" i="1">
                <a:latin typeface="Times New Roman" pitchFamily="18" charset="0"/>
              </a:rPr>
              <a:t> Патриотическое воспитание детей и молодежи и подготовка молодежи Тейковского муниципального района к военной службе</a:t>
            </a:r>
          </a:p>
          <a:p>
            <a:pPr algn="ctr"/>
            <a:r>
              <a:rPr lang="ru-RU" altLang="ru-RU" sz="1800" b="1" i="1">
                <a:latin typeface="Times New Roman" pitchFamily="18" charset="0"/>
              </a:rPr>
              <a:t>2017 год  - 100,0 тыс.руб. (0,05 % от общего объёма расхода бюджета); 2018 – 100,0 тыс.руб.</a:t>
            </a:r>
          </a:p>
        </p:txBody>
      </p:sp>
      <p:pic>
        <p:nvPicPr>
          <p:cNvPr id="8206" name="Скругленный прямоугольник 5"/>
          <p:cNvPicPr>
            <a:picLocks noChangeArrowheads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>
            <a:off x="2771775" y="4652963"/>
            <a:ext cx="3744913" cy="206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</p:pic>
      <p:sp>
        <p:nvSpPr>
          <p:cNvPr id="95238" name="Text Box 9"/>
          <p:cNvSpPr txBox="1">
            <a:spLocks noChangeArrowheads="1"/>
          </p:cNvSpPr>
          <p:nvPr/>
        </p:nvSpPr>
        <p:spPr bwMode="auto">
          <a:xfrm rot="10800000" flipV="1">
            <a:off x="468313" y="4724400"/>
            <a:ext cx="3851275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>
                <a:latin typeface="Times New Roman" pitchFamily="18" charset="0"/>
              </a:rPr>
              <a:t> </a:t>
            </a:r>
            <a:endParaRPr lang="ru-RU" altLang="ru-RU" sz="1600" b="1">
              <a:latin typeface="Times New Roman" pitchFamily="18" charset="0"/>
            </a:endParaRPr>
          </a:p>
        </p:txBody>
      </p:sp>
      <p:sp>
        <p:nvSpPr>
          <p:cNvPr id="95239" name="Text Box 9"/>
          <p:cNvSpPr txBox="1">
            <a:spLocks noChangeArrowheads="1"/>
          </p:cNvSpPr>
          <p:nvPr/>
        </p:nvSpPr>
        <p:spPr bwMode="auto">
          <a:xfrm rot="10800000" flipV="1">
            <a:off x="2987675" y="4941888"/>
            <a:ext cx="352742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600">
                <a:latin typeface="Times New Roman" pitchFamily="18" charset="0"/>
              </a:rPr>
              <a:t>Подпрограмма «Патриотическое воспитание детей и молодежи и подготовка молодежи Тейковского муниципального района к военной службе»</a:t>
            </a:r>
          </a:p>
          <a:p>
            <a:pPr algn="ctr"/>
            <a:r>
              <a:rPr lang="ru-RU" altLang="ru-RU" sz="1600" b="1">
                <a:latin typeface="Times New Roman" pitchFamily="18" charset="0"/>
              </a:rPr>
              <a:t>2017 - 400,0 </a:t>
            </a:r>
            <a:r>
              <a:rPr lang="ru-RU" altLang="ru-RU" sz="1600">
                <a:latin typeface="Times New Roman" pitchFamily="18" charset="0"/>
              </a:rPr>
              <a:t>тыс.руб.;</a:t>
            </a:r>
            <a:r>
              <a:rPr lang="ru-RU" altLang="ru-RU" sz="1600" b="1">
                <a:latin typeface="Times New Roman" pitchFamily="18" charset="0"/>
              </a:rPr>
              <a:t> 2018 -2019 по</a:t>
            </a:r>
          </a:p>
          <a:p>
            <a:pPr algn="ctr"/>
            <a:r>
              <a:rPr lang="ru-RU" altLang="ru-RU" sz="1600" b="1">
                <a:latin typeface="Times New Roman" pitchFamily="18" charset="0"/>
              </a:rPr>
              <a:t>200,0 </a:t>
            </a:r>
            <a:r>
              <a:rPr lang="ru-RU" altLang="ru-RU" sz="1600">
                <a:latin typeface="Times New Roman" pitchFamily="18" charset="0"/>
              </a:rPr>
              <a:t>тыс.руб.</a:t>
            </a:r>
            <a:r>
              <a:rPr lang="ru-RU" altLang="ru-RU" sz="1600" b="1">
                <a:latin typeface="Times New Roman" pitchFamily="18" charset="0"/>
              </a:rPr>
              <a:t> </a:t>
            </a:r>
          </a:p>
        </p:txBody>
      </p:sp>
      <p:sp>
        <p:nvSpPr>
          <p:cNvPr id="95240" name="Text Box 9"/>
          <p:cNvSpPr txBox="1">
            <a:spLocks noChangeArrowheads="1"/>
          </p:cNvSpPr>
          <p:nvPr/>
        </p:nvSpPr>
        <p:spPr bwMode="auto">
          <a:xfrm rot="10800000" flipV="1">
            <a:off x="2627313" y="4868863"/>
            <a:ext cx="4395787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600" b="1">
              <a:latin typeface="Times New Roman" pitchFamily="18" charset="0"/>
            </a:endParaRPr>
          </a:p>
          <a:p>
            <a:pPr algn="ctr"/>
            <a:endParaRPr lang="ru-RU" altLang="ru-RU">
              <a:latin typeface="Times New Roman" pitchFamily="18" charset="0"/>
            </a:endParaRPr>
          </a:p>
          <a:p>
            <a:pPr algn="ctr"/>
            <a:endParaRPr lang="ru-RU" altLang="ru-RU" b="1">
              <a:latin typeface="Times New Roman" pitchFamily="18" charset="0"/>
            </a:endParaRPr>
          </a:p>
        </p:txBody>
      </p:sp>
      <p:grpSp>
        <p:nvGrpSpPr>
          <p:cNvPr id="95241" name="Скругленный прямоугольник 6"/>
          <p:cNvGrpSpPr>
            <a:grpSpLocks/>
          </p:cNvGrpSpPr>
          <p:nvPr/>
        </p:nvGrpSpPr>
        <p:grpSpPr bwMode="auto">
          <a:xfrm>
            <a:off x="4716463" y="1557338"/>
            <a:ext cx="3816350" cy="1584325"/>
            <a:chOff x="2842" y="2452"/>
            <a:chExt cx="2707" cy="582"/>
          </a:xfrm>
        </p:grpSpPr>
        <p:pic>
          <p:nvPicPr>
            <p:cNvPr id="8217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5243" name="Text Box 12"/>
            <p:cNvSpPr txBox="1">
              <a:spLocks noChangeArrowheads="1"/>
            </p:cNvSpPr>
            <p:nvPr/>
          </p:nvSpPr>
          <p:spPr bwMode="auto">
            <a:xfrm>
              <a:off x="2915" y="2452"/>
              <a:ext cx="2634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«Привлечение и закрепление медицинских кадров в Тейковском муниципальном районе» 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2017 - 200,0 </a:t>
              </a:r>
              <a:r>
                <a:rPr lang="ru-RU" altLang="ru-RU" sz="1600">
                  <a:latin typeface="Times New Roman" pitchFamily="18" charset="0"/>
                </a:rPr>
                <a:t>тыс.руб.; </a:t>
              </a:r>
              <a:r>
                <a:rPr lang="ru-RU" altLang="ru-RU" sz="1600" b="1">
                  <a:latin typeface="Times New Roman" pitchFamily="18" charset="0"/>
                </a:rPr>
                <a:t>2018 -2019 по 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100,0</a:t>
              </a:r>
              <a:r>
                <a:rPr lang="ru-RU" altLang="ru-RU" sz="1600">
                  <a:latin typeface="Times New Roman" pitchFamily="18" charset="0"/>
                </a:rPr>
                <a:t> тыс.руб.</a:t>
              </a:r>
            </a:p>
          </p:txBody>
        </p:sp>
      </p:grpSp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Заголовок 1"/>
          <p:cNvSpPr txBox="1">
            <a:spLocks/>
          </p:cNvSpPr>
          <p:nvPr/>
        </p:nvSpPr>
        <p:spPr bwMode="auto">
          <a:xfrm>
            <a:off x="755650" y="484188"/>
            <a:ext cx="7954963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8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6258" name="Скругленный прямоугольник 6"/>
          <p:cNvGrpSpPr>
            <a:grpSpLocks/>
          </p:cNvGrpSpPr>
          <p:nvPr/>
        </p:nvGrpSpPr>
        <p:grpSpPr bwMode="auto">
          <a:xfrm>
            <a:off x="2124075" y="1268413"/>
            <a:ext cx="5040313" cy="1800225"/>
            <a:chOff x="2842" y="2452"/>
            <a:chExt cx="2707" cy="582"/>
          </a:xfrm>
        </p:grpSpPr>
        <p:pic>
          <p:nvPicPr>
            <p:cNvPr id="2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6266" name="Text Box 12"/>
            <p:cNvSpPr txBox="1">
              <a:spLocks noChangeArrowheads="1"/>
            </p:cNvSpPr>
            <p:nvPr/>
          </p:nvSpPr>
          <p:spPr bwMode="auto">
            <a:xfrm>
              <a:off x="2915" y="2452"/>
              <a:ext cx="2634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«Улучшение условий и охраны труда в администрации Тейковского муниципального района, структурных подразделениях администрации и муниципальных учреждениях Тейковского муниципального района» 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ежегодно по 50,0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</a:p>
          </p:txBody>
        </p:sp>
      </p:grpSp>
      <p:sp>
        <p:nvSpPr>
          <p:cNvPr id="96259" name="Заголовок 1"/>
          <p:cNvSpPr txBox="1">
            <a:spLocks/>
          </p:cNvSpPr>
          <p:nvPr/>
        </p:nvSpPr>
        <p:spPr bwMode="auto">
          <a:xfrm>
            <a:off x="611188" y="188913"/>
            <a:ext cx="82518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800" b="1" i="1">
                <a:latin typeface="Times New Roman" pitchFamily="18" charset="0"/>
                <a:cs typeface="Times New Roman" pitchFamily="18" charset="0"/>
              </a:rPr>
              <a:t>Улучшение условий и охраны труда в Тейковском муниципальном районе </a:t>
            </a:r>
          </a:p>
          <a:p>
            <a:pPr algn="ctr"/>
            <a:r>
              <a:rPr lang="ru-RU" altLang="ru-RU" sz="1800" b="1" i="1">
                <a:latin typeface="Times New Roman" pitchFamily="18" charset="0"/>
                <a:cs typeface="Times New Roman" pitchFamily="18" charset="0"/>
              </a:rPr>
              <a:t>2017 год  -  50,0 тыс.руб. (0,03 %</a:t>
            </a:r>
            <a:r>
              <a:rPr lang="ru-RU" altLang="ru-RU" sz="1800" b="1" i="1">
                <a:latin typeface="Times New Roman" pitchFamily="18" charset="0"/>
              </a:rPr>
              <a:t> от общего объёма расхода бюджета);</a:t>
            </a:r>
          </a:p>
          <a:p>
            <a:pPr algn="ctr"/>
            <a:r>
              <a:rPr lang="ru-RU" altLang="ru-RU" sz="1800" b="1" i="1">
                <a:latin typeface="Times New Roman" pitchFamily="18" charset="0"/>
              </a:rPr>
              <a:t>2018 – 2019 по 50,0 тыс.руб.</a:t>
            </a:r>
          </a:p>
          <a:p>
            <a:pPr algn="ctr"/>
            <a:endParaRPr lang="ru-RU" altLang="ru-RU" sz="1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260" name="Прямоугольник 1"/>
          <p:cNvSpPr>
            <a:spLocks noChangeArrowheads="1"/>
          </p:cNvSpPr>
          <p:nvPr/>
        </p:nvSpPr>
        <p:spPr bwMode="auto">
          <a:xfrm>
            <a:off x="827088" y="3284538"/>
            <a:ext cx="7488237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800" b="1" i="1">
                <a:latin typeface="Times New Roman" pitchFamily="18" charset="0"/>
              </a:rPr>
              <a:t>Повышение безопасности дорожного движения на территории Тейковского муниципального района на 2017 -2020 годы</a:t>
            </a:r>
          </a:p>
          <a:p>
            <a:pPr algn="ctr"/>
            <a:r>
              <a:rPr lang="ru-RU" altLang="ru-RU" sz="1800" b="1" i="1">
                <a:latin typeface="Times New Roman" pitchFamily="18" charset="0"/>
              </a:rPr>
              <a:t>2017 год  - 250,0 тыс.руб. (0,14 % от общего объёма расхода бюджета); 2018 – 2019 по 250,0 тыс.руб.</a:t>
            </a:r>
          </a:p>
        </p:txBody>
      </p:sp>
      <p:pic>
        <p:nvPicPr>
          <p:cNvPr id="8206" name="Скругленный прямоугольник 5"/>
          <p:cNvPicPr>
            <a:picLocks noChangeArrowheads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>
            <a:off x="2051050" y="4797425"/>
            <a:ext cx="5618163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</p:pic>
      <p:sp>
        <p:nvSpPr>
          <p:cNvPr id="96262" name="Text Box 9"/>
          <p:cNvSpPr txBox="1">
            <a:spLocks noChangeArrowheads="1"/>
          </p:cNvSpPr>
          <p:nvPr/>
        </p:nvSpPr>
        <p:spPr bwMode="auto">
          <a:xfrm rot="10800000" flipV="1">
            <a:off x="468313" y="4724400"/>
            <a:ext cx="3851275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>
                <a:latin typeface="Times New Roman" pitchFamily="18" charset="0"/>
              </a:rPr>
              <a:t> </a:t>
            </a:r>
            <a:endParaRPr lang="ru-RU" altLang="ru-RU" sz="1600" b="1">
              <a:latin typeface="Times New Roman" pitchFamily="18" charset="0"/>
            </a:endParaRPr>
          </a:p>
        </p:txBody>
      </p:sp>
      <p:sp>
        <p:nvSpPr>
          <p:cNvPr id="96263" name="Text Box 9"/>
          <p:cNvSpPr txBox="1">
            <a:spLocks noChangeArrowheads="1"/>
          </p:cNvSpPr>
          <p:nvPr/>
        </p:nvSpPr>
        <p:spPr bwMode="auto">
          <a:xfrm rot="10800000" flipV="1">
            <a:off x="2268538" y="4941888"/>
            <a:ext cx="5111750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600">
                <a:latin typeface="Times New Roman" pitchFamily="18" charset="0"/>
              </a:rPr>
              <a:t>Подпрограмма «Развитие системы организации движения транспортных средств и пешеходов, повышение безопасности дорожных условий Тейковском муниципальном районе»</a:t>
            </a:r>
          </a:p>
          <a:p>
            <a:pPr algn="ctr"/>
            <a:r>
              <a:rPr lang="ru-RU" altLang="ru-RU" sz="1600" b="1">
                <a:latin typeface="Times New Roman" pitchFamily="18" charset="0"/>
              </a:rPr>
              <a:t>ежегодно по 250,0 </a:t>
            </a:r>
            <a:r>
              <a:rPr lang="ru-RU" altLang="ru-RU" sz="1600">
                <a:latin typeface="Times New Roman" pitchFamily="18" charset="0"/>
              </a:rPr>
              <a:t>тыс.руб.</a:t>
            </a:r>
            <a:r>
              <a:rPr lang="ru-RU" altLang="ru-RU" sz="1600" b="1">
                <a:latin typeface="Times New Roman" pitchFamily="18" charset="0"/>
              </a:rPr>
              <a:t> </a:t>
            </a:r>
          </a:p>
        </p:txBody>
      </p:sp>
      <p:sp>
        <p:nvSpPr>
          <p:cNvPr id="96264" name="Text Box 9"/>
          <p:cNvSpPr txBox="1">
            <a:spLocks noChangeArrowheads="1"/>
          </p:cNvSpPr>
          <p:nvPr/>
        </p:nvSpPr>
        <p:spPr bwMode="auto">
          <a:xfrm rot="10800000" flipV="1">
            <a:off x="2411413" y="4797425"/>
            <a:ext cx="482441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600" b="1">
              <a:latin typeface="Times New Roman" pitchFamily="18" charset="0"/>
            </a:endParaRPr>
          </a:p>
          <a:p>
            <a:pPr algn="ctr"/>
            <a:endParaRPr lang="ru-RU" altLang="ru-RU">
              <a:latin typeface="Times New Roman" pitchFamily="18" charset="0"/>
            </a:endParaRPr>
          </a:p>
          <a:p>
            <a:pPr algn="ctr"/>
            <a:endParaRPr lang="ru-RU" altLang="ru-RU" b="1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Заголовок 1"/>
          <p:cNvSpPr txBox="1">
            <a:spLocks/>
          </p:cNvSpPr>
          <p:nvPr/>
        </p:nvSpPr>
        <p:spPr bwMode="auto">
          <a:xfrm>
            <a:off x="755650" y="484188"/>
            <a:ext cx="7954963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8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7282" name="Скругленный прямоугольник 6"/>
          <p:cNvGrpSpPr>
            <a:grpSpLocks/>
          </p:cNvGrpSpPr>
          <p:nvPr/>
        </p:nvGrpSpPr>
        <p:grpSpPr bwMode="auto">
          <a:xfrm>
            <a:off x="323850" y="2060575"/>
            <a:ext cx="4105275" cy="2016125"/>
            <a:chOff x="2842" y="2452"/>
            <a:chExt cx="2707" cy="582"/>
          </a:xfrm>
        </p:grpSpPr>
        <p:pic>
          <p:nvPicPr>
            <p:cNvPr id="2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7290" name="Text Box 12"/>
            <p:cNvSpPr txBox="1">
              <a:spLocks noChangeArrowheads="1"/>
            </p:cNvSpPr>
            <p:nvPr/>
          </p:nvSpPr>
          <p:spPr bwMode="auto">
            <a:xfrm>
              <a:off x="2915" y="2452"/>
              <a:ext cx="2634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«Содержание сети муниципальных автомобильных дорог общего пользования местного значения Тейковского муниципального района и дорог внутри населенных пунктов» 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ежегодно по 2303,0 тыс.руб</a:t>
              </a:r>
              <a:r>
                <a:rPr lang="ru-RU" altLang="ru-RU" sz="1600">
                  <a:latin typeface="Times New Roman" pitchFamily="18" charset="0"/>
                </a:rPr>
                <a:t>.</a:t>
              </a:r>
            </a:p>
          </p:txBody>
        </p:sp>
      </p:grpSp>
      <p:sp>
        <p:nvSpPr>
          <p:cNvPr id="97283" name="Заголовок 1"/>
          <p:cNvSpPr txBox="1">
            <a:spLocks/>
          </p:cNvSpPr>
          <p:nvPr/>
        </p:nvSpPr>
        <p:spPr bwMode="auto">
          <a:xfrm>
            <a:off x="611188" y="188913"/>
            <a:ext cx="82518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800" b="1" i="1">
                <a:latin typeface="Times New Roman" pitchFamily="18" charset="0"/>
                <a:cs typeface="Times New Roman" pitchFamily="18" charset="0"/>
              </a:rPr>
              <a:t>Развитие сети муниципальных автомобильных дорог общего пользования местного значения Тейковского муниципального района и дорог внутри населенных пунктов</a:t>
            </a:r>
          </a:p>
          <a:p>
            <a:pPr algn="ctr"/>
            <a:r>
              <a:rPr lang="ru-RU" altLang="ru-RU" sz="1800" b="1" i="1">
                <a:latin typeface="Times New Roman" pitchFamily="18" charset="0"/>
                <a:cs typeface="Times New Roman" pitchFamily="18" charset="0"/>
              </a:rPr>
              <a:t>2017 год  -  6303,0 тыс.руб. (3,6 %</a:t>
            </a:r>
            <a:r>
              <a:rPr lang="ru-RU" altLang="ru-RU" sz="1800" b="1" i="1">
                <a:latin typeface="Times New Roman" pitchFamily="18" charset="0"/>
              </a:rPr>
              <a:t> от общего объёма расхода бюджета);</a:t>
            </a:r>
          </a:p>
          <a:p>
            <a:pPr algn="ctr"/>
            <a:r>
              <a:rPr lang="ru-RU" altLang="ru-RU" sz="1800" b="1" i="1">
                <a:latin typeface="Times New Roman" pitchFamily="18" charset="0"/>
              </a:rPr>
              <a:t>2018 – 2019 по 6303,0 тыс.руб.</a:t>
            </a:r>
          </a:p>
          <a:p>
            <a:pPr algn="ctr"/>
            <a:endParaRPr lang="ru-RU" altLang="ru-RU" sz="1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284" name="Text Box 9"/>
          <p:cNvSpPr txBox="1">
            <a:spLocks noChangeArrowheads="1"/>
          </p:cNvSpPr>
          <p:nvPr/>
        </p:nvSpPr>
        <p:spPr bwMode="auto">
          <a:xfrm rot="10800000" flipV="1">
            <a:off x="468313" y="4724400"/>
            <a:ext cx="3851275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>
                <a:latin typeface="Times New Roman" pitchFamily="18" charset="0"/>
              </a:rPr>
              <a:t> </a:t>
            </a:r>
            <a:endParaRPr lang="ru-RU" altLang="ru-RU" sz="1600" b="1">
              <a:latin typeface="Times New Roman" pitchFamily="18" charset="0"/>
            </a:endParaRPr>
          </a:p>
        </p:txBody>
      </p:sp>
      <p:sp>
        <p:nvSpPr>
          <p:cNvPr id="97285" name="Text Box 9"/>
          <p:cNvSpPr txBox="1">
            <a:spLocks noChangeArrowheads="1"/>
          </p:cNvSpPr>
          <p:nvPr/>
        </p:nvSpPr>
        <p:spPr bwMode="auto">
          <a:xfrm rot="10800000" flipV="1">
            <a:off x="4500563" y="4797425"/>
            <a:ext cx="4395787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600" b="1">
              <a:latin typeface="Times New Roman" pitchFamily="18" charset="0"/>
            </a:endParaRPr>
          </a:p>
          <a:p>
            <a:pPr algn="ctr"/>
            <a:endParaRPr lang="ru-RU" altLang="ru-RU">
              <a:latin typeface="Times New Roman" pitchFamily="18" charset="0"/>
            </a:endParaRPr>
          </a:p>
          <a:p>
            <a:pPr algn="ctr"/>
            <a:endParaRPr lang="ru-RU" altLang="ru-RU" b="1">
              <a:latin typeface="Times New Roman" pitchFamily="18" charset="0"/>
            </a:endParaRPr>
          </a:p>
        </p:txBody>
      </p:sp>
      <p:grpSp>
        <p:nvGrpSpPr>
          <p:cNvPr id="97286" name="Скругленный прямоугольник 6"/>
          <p:cNvGrpSpPr>
            <a:grpSpLocks/>
          </p:cNvGrpSpPr>
          <p:nvPr/>
        </p:nvGrpSpPr>
        <p:grpSpPr bwMode="auto">
          <a:xfrm>
            <a:off x="4859338" y="3500438"/>
            <a:ext cx="3959225" cy="2089150"/>
            <a:chOff x="2842" y="2452"/>
            <a:chExt cx="2707" cy="582"/>
          </a:xfrm>
        </p:grpSpPr>
        <p:pic>
          <p:nvPicPr>
            <p:cNvPr id="8217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7288" name="Text Box 12"/>
            <p:cNvSpPr txBox="1">
              <a:spLocks noChangeArrowheads="1"/>
            </p:cNvSpPr>
            <p:nvPr/>
          </p:nvSpPr>
          <p:spPr bwMode="auto">
            <a:xfrm>
              <a:off x="2915" y="2452"/>
              <a:ext cx="2634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 Текущий и капитальный ремонт сети муниципальных автомобильных дорог общего пользования местного значения Тейковского муниципального района и дорог внутри населенных пунктов» 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ежегодно по 4000,0 тыс.руб</a:t>
              </a:r>
              <a:r>
                <a:rPr lang="ru-RU" altLang="ru-RU" sz="1600">
                  <a:latin typeface="Times New Roman" pitchFamily="18" charset="0"/>
                </a:rPr>
                <a:t>.</a:t>
              </a:r>
            </a:p>
          </p:txBody>
        </p:sp>
      </p:grpSp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Заголовок 1"/>
          <p:cNvSpPr txBox="1">
            <a:spLocks/>
          </p:cNvSpPr>
          <p:nvPr/>
        </p:nvSpPr>
        <p:spPr bwMode="auto">
          <a:xfrm>
            <a:off x="755650" y="463550"/>
            <a:ext cx="7954963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800" b="1" i="1">
                <a:latin typeface="Times New Roman" pitchFamily="18" charset="0"/>
              </a:rPr>
              <a:t>Развитие информационного общества Тейковского муниципального района</a:t>
            </a:r>
          </a:p>
          <a:p>
            <a:pPr algn="ctr"/>
            <a:r>
              <a:rPr lang="ru-RU" altLang="ru-RU" sz="1800" b="1" i="1">
                <a:latin typeface="Times New Roman" pitchFamily="18" charset="0"/>
              </a:rPr>
              <a:t>2017 год - 1330,0 тыс.руб. (0,8 % от общего объёма расхода бюджета)</a:t>
            </a:r>
          </a:p>
          <a:p>
            <a:pPr algn="ctr"/>
            <a:endParaRPr lang="ru-RU" altLang="ru-RU" sz="1800" b="1">
              <a:latin typeface="Times New Roman" pitchFamily="18" charset="0"/>
            </a:endParaRPr>
          </a:p>
        </p:txBody>
      </p:sp>
      <p:grpSp>
        <p:nvGrpSpPr>
          <p:cNvPr id="98306" name="Скругленный прямоугольник 3"/>
          <p:cNvGrpSpPr>
            <a:grpSpLocks/>
          </p:cNvGrpSpPr>
          <p:nvPr/>
        </p:nvGrpSpPr>
        <p:grpSpPr bwMode="auto">
          <a:xfrm>
            <a:off x="2124075" y="3500438"/>
            <a:ext cx="4471988" cy="1995487"/>
            <a:chOff x="-231" y="2482"/>
            <a:chExt cx="2891" cy="339"/>
          </a:xfrm>
        </p:grpSpPr>
        <p:pic>
          <p:nvPicPr>
            <p:cNvPr id="98310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-231" y="2491"/>
              <a:ext cx="2891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8311" name="Text Box 6"/>
            <p:cNvSpPr txBox="1">
              <a:spLocks noChangeArrowheads="1"/>
            </p:cNvSpPr>
            <p:nvPr/>
          </p:nvSpPr>
          <p:spPr bwMode="auto">
            <a:xfrm>
              <a:off x="-142" y="2482"/>
              <a:ext cx="2802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 sz="1600">
                <a:latin typeface="Times New Roman" pitchFamily="18" charset="0"/>
              </a:endParaRP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«Информирование населения о деятельности органов местного самоуправления  Тейковского муниципального района»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500,0 тыс.руб. </a:t>
              </a:r>
              <a:endParaRPr lang="ru-RU" altLang="ru-RU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98307" name="Скругленный прямоугольник 5"/>
          <p:cNvGrpSpPr>
            <a:grpSpLocks/>
          </p:cNvGrpSpPr>
          <p:nvPr/>
        </p:nvGrpSpPr>
        <p:grpSpPr bwMode="auto">
          <a:xfrm>
            <a:off x="2124075" y="1700213"/>
            <a:ext cx="4319588" cy="1441450"/>
            <a:chOff x="84" y="1318"/>
            <a:chExt cx="2565" cy="390"/>
          </a:xfrm>
        </p:grpSpPr>
        <p:pic>
          <p:nvPicPr>
            <p:cNvPr id="98308" name="Скругленный прямоугольник 5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165" y="1318"/>
              <a:ext cx="2484" cy="3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8309" name="Text Box 9"/>
            <p:cNvSpPr txBox="1">
              <a:spLocks noChangeArrowheads="1"/>
            </p:cNvSpPr>
            <p:nvPr/>
          </p:nvSpPr>
          <p:spPr bwMode="auto">
            <a:xfrm>
              <a:off x="84" y="1351"/>
              <a:ext cx="2396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«Обслуживание информационной системы Тейковского муниципального района»  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830,0 тыс.руб. </a:t>
              </a:r>
            </a:p>
            <a:p>
              <a:pPr algn="ctr">
                <a:buFont typeface="Wingdings" pitchFamily="2" charset="2"/>
                <a:buNone/>
              </a:pPr>
              <a:endParaRPr lang="ru-RU" altLang="ru-RU" sz="1600" b="1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Заголовок 1"/>
          <p:cNvSpPr txBox="1">
            <a:spLocks/>
          </p:cNvSpPr>
          <p:nvPr/>
        </p:nvSpPr>
        <p:spPr bwMode="auto">
          <a:xfrm>
            <a:off x="0" y="115888"/>
            <a:ext cx="91440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800" b="1" i="1">
                <a:latin typeface="Times New Roman" pitchFamily="18" charset="0"/>
                <a:cs typeface="Times New Roman" pitchFamily="18" charset="0"/>
              </a:rPr>
              <a:t>Непрограммные направления деятельности</a:t>
            </a:r>
          </a:p>
          <a:p>
            <a:pPr algn="ctr"/>
            <a:r>
              <a:rPr lang="ru-RU" sz="1800" b="1" i="1">
                <a:latin typeface="Times New Roman" pitchFamily="18" charset="0"/>
                <a:cs typeface="Times New Roman" pitchFamily="18" charset="0"/>
              </a:rPr>
              <a:t>2017 год - 38353,0 тыс.руб.</a:t>
            </a:r>
          </a:p>
          <a:p>
            <a:pPr algn="ctr"/>
            <a:r>
              <a:rPr lang="ru-RU" sz="1800" b="1" i="1">
                <a:latin typeface="Times New Roman" pitchFamily="18" charset="0"/>
                <a:cs typeface="Times New Roman" pitchFamily="18" charset="0"/>
              </a:rPr>
              <a:t>2018 год - 39893,3 тыс.руб.         2019 год – 40348,5 тыс.руб.</a:t>
            </a:r>
            <a:endParaRPr lang="ru-RU" altLang="ru-RU" sz="1800" b="1" i="1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9330" name="Скругленный прямоугольник 3"/>
          <p:cNvGrpSpPr>
            <a:grpSpLocks/>
          </p:cNvGrpSpPr>
          <p:nvPr/>
        </p:nvGrpSpPr>
        <p:grpSpPr bwMode="auto">
          <a:xfrm>
            <a:off x="250825" y="2781300"/>
            <a:ext cx="4105275" cy="1439863"/>
            <a:chOff x="42" y="2454"/>
            <a:chExt cx="2681" cy="378"/>
          </a:xfrm>
        </p:grpSpPr>
        <p:pic>
          <p:nvPicPr>
            <p:cNvPr id="99346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42" y="2454"/>
              <a:ext cx="2681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9347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Обеспечение функций администрации Тейковского муниципального района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ежегодно по </a:t>
              </a:r>
              <a:r>
                <a:rPr lang="ru-RU" altLang="ru-RU" sz="1600" b="1">
                  <a:latin typeface="Times New Roman" pitchFamily="18" charset="0"/>
                </a:rPr>
                <a:t>17020,9 тыс.руб. 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  <p:grpSp>
        <p:nvGrpSpPr>
          <p:cNvPr id="99331" name="Скругленный прямоугольник 9"/>
          <p:cNvGrpSpPr>
            <a:grpSpLocks/>
          </p:cNvGrpSpPr>
          <p:nvPr/>
        </p:nvGrpSpPr>
        <p:grpSpPr bwMode="auto">
          <a:xfrm>
            <a:off x="323850" y="4652963"/>
            <a:ext cx="4148138" cy="1800225"/>
            <a:chOff x="84" y="2880"/>
            <a:chExt cx="2581" cy="389"/>
          </a:xfrm>
        </p:grpSpPr>
        <p:pic>
          <p:nvPicPr>
            <p:cNvPr id="99344" name="Скругленный прямоугольник 9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84" y="2880"/>
              <a:ext cx="2581" cy="3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9345" name="Text Box 18"/>
            <p:cNvSpPr txBox="1">
              <a:spLocks noChangeArrowheads="1"/>
            </p:cNvSpPr>
            <p:nvPr/>
          </p:nvSpPr>
          <p:spPr bwMode="auto">
            <a:xfrm>
              <a:off x="84" y="2903"/>
              <a:ext cx="2520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  <a:cs typeface="Times New Roman" pitchFamily="18" charset="0"/>
                </a:rPr>
                <a:t>Обеспечение функций финансового органа администрации Тейковского муниципального района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  <a:cs typeface="Times New Roman" pitchFamily="18" charset="0"/>
                </a:rPr>
                <a:t>ежегодно по 3445,8 тыс.руб. </a:t>
              </a:r>
            </a:p>
            <a:p>
              <a:pPr algn="ctr"/>
              <a:endParaRPr lang="ru-RU" altLang="ru-RU" sz="120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altLang="ru-RU" b="1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altLang="ru-RU" sz="120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alt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9332" name="Скругленный прямоугольник 11"/>
          <p:cNvGrpSpPr>
            <a:grpSpLocks/>
          </p:cNvGrpSpPr>
          <p:nvPr/>
        </p:nvGrpSpPr>
        <p:grpSpPr bwMode="auto">
          <a:xfrm>
            <a:off x="4643438" y="1125538"/>
            <a:ext cx="4324350" cy="1366837"/>
            <a:chOff x="2842" y="1632"/>
            <a:chExt cx="2707" cy="746"/>
          </a:xfrm>
        </p:grpSpPr>
        <p:pic>
          <p:nvPicPr>
            <p:cNvPr id="10257" name="Скругленный прямоугольник 11"/>
            <p:cNvPicPr>
              <a:picLocks noChangeArrowheads="1"/>
            </p:cNvPicPr>
            <p:nvPr/>
          </p:nvPicPr>
          <p:blipFill>
            <a:blip r:embed="rId4">
              <a:grayscl/>
            </a:blip>
            <a:srcRect/>
            <a:stretch>
              <a:fillRect/>
            </a:stretch>
          </p:blipFill>
          <p:spPr bwMode="auto">
            <a:xfrm>
              <a:off x="2842" y="1632"/>
              <a:ext cx="2707" cy="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>
                  <a:lumMod val="50000"/>
                  <a:lumOff val="50000"/>
                </a:schemeClr>
              </a:outerShdw>
            </a:effectLst>
          </p:spPr>
        </p:pic>
        <p:sp>
          <p:nvSpPr>
            <p:cNvPr id="99343" name="Text Box 21"/>
            <p:cNvSpPr txBox="1">
              <a:spLocks noChangeArrowheads="1"/>
            </p:cNvSpPr>
            <p:nvPr/>
          </p:nvSpPr>
          <p:spPr bwMode="auto">
            <a:xfrm>
              <a:off x="2881" y="1671"/>
              <a:ext cx="2626" cy="7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Calibri" pitchFamily="34" charset="0"/>
                </a:rPr>
                <a:t>Резервный фонд администрации Тейковского муниципального района </a:t>
              </a:r>
            </a:p>
            <a:p>
              <a:pPr algn="ctr"/>
              <a:r>
                <a:rPr lang="ru-RU" altLang="ru-RU" sz="1600">
                  <a:latin typeface="Calibri" pitchFamily="34" charset="0"/>
                </a:rPr>
                <a:t> 2017-5200 т.руб.; 2018-2019 –по</a:t>
              </a:r>
            </a:p>
            <a:p>
              <a:pPr algn="ctr"/>
              <a:r>
                <a:rPr lang="ru-RU" altLang="ru-RU" sz="1600">
                  <a:latin typeface="Calibri" pitchFamily="34" charset="0"/>
                </a:rPr>
                <a:t> </a:t>
              </a:r>
              <a:r>
                <a:rPr lang="ru-RU" altLang="ru-RU" sz="1600" b="1">
                  <a:latin typeface="Calibri" pitchFamily="34" charset="0"/>
                </a:rPr>
                <a:t>5300,0  тыс.руб. </a:t>
              </a:r>
            </a:p>
          </p:txBody>
        </p:sp>
      </p:grpSp>
      <p:grpSp>
        <p:nvGrpSpPr>
          <p:cNvPr id="99333" name="Скругленный прямоугольник 14"/>
          <p:cNvGrpSpPr>
            <a:grpSpLocks/>
          </p:cNvGrpSpPr>
          <p:nvPr/>
        </p:nvGrpSpPr>
        <p:grpSpPr bwMode="auto">
          <a:xfrm>
            <a:off x="4572000" y="2492375"/>
            <a:ext cx="4357688" cy="1585913"/>
            <a:chOff x="106" y="3383"/>
            <a:chExt cx="2521" cy="785"/>
          </a:xfrm>
        </p:grpSpPr>
        <p:pic>
          <p:nvPicPr>
            <p:cNvPr id="10253" name="Скругленный прямоугольник 14"/>
            <p:cNvPicPr>
              <a:picLocks noChangeArrowheads="1"/>
            </p:cNvPicPr>
            <p:nvPr/>
          </p:nvPicPr>
          <p:blipFill>
            <a:blip r:embed="rId5">
              <a:grayscl/>
            </a:blip>
            <a:srcRect/>
            <a:stretch>
              <a:fillRect/>
            </a:stretch>
          </p:blipFill>
          <p:spPr bwMode="auto">
            <a:xfrm>
              <a:off x="196" y="3478"/>
              <a:ext cx="2431" cy="6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>
                  <a:lumMod val="50000"/>
                  <a:lumOff val="50000"/>
                </a:schemeClr>
              </a:outerShdw>
            </a:effectLst>
          </p:spPr>
        </p:pic>
        <p:sp>
          <p:nvSpPr>
            <p:cNvPr id="99341" name="Text Box 27"/>
            <p:cNvSpPr txBox="1">
              <a:spLocks noChangeArrowheads="1"/>
            </p:cNvSpPr>
            <p:nvPr/>
          </p:nvSpPr>
          <p:spPr bwMode="auto">
            <a:xfrm>
              <a:off x="106" y="3383"/>
              <a:ext cx="2521" cy="6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 sz="160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altLang="ru-RU" sz="1600">
                  <a:latin typeface="Times New Roman" pitchFamily="18" charset="0"/>
                  <a:cs typeface="Times New Roman" pitchFamily="18" charset="0"/>
                </a:rPr>
                <a:t>Реализация полномочий Ивановской области  </a:t>
              </a:r>
              <a:endParaRPr lang="ru-RU" altLang="ru-RU" sz="1600" b="1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altLang="ru-RU" sz="1600" b="1">
                  <a:latin typeface="Times New Roman" pitchFamily="18" charset="0"/>
                  <a:cs typeface="Times New Roman" pitchFamily="18" charset="0"/>
                </a:rPr>
                <a:t>ежегодно по 9,9 тыс.руб.</a:t>
              </a:r>
              <a:endParaRPr lang="ru-RU" altLang="ru-RU" sz="1600">
                <a:latin typeface="Calibri" pitchFamily="34" charset="0"/>
              </a:endParaRPr>
            </a:p>
          </p:txBody>
        </p:sp>
      </p:grpSp>
      <p:grpSp>
        <p:nvGrpSpPr>
          <p:cNvPr id="99334" name="Скругленный прямоугольник 4"/>
          <p:cNvGrpSpPr>
            <a:grpSpLocks/>
          </p:cNvGrpSpPr>
          <p:nvPr/>
        </p:nvGrpSpPr>
        <p:grpSpPr bwMode="auto">
          <a:xfrm>
            <a:off x="250825" y="1125538"/>
            <a:ext cx="4103688" cy="1295400"/>
            <a:chOff x="40" y="1966"/>
            <a:chExt cx="2663" cy="380"/>
          </a:xfrm>
        </p:grpSpPr>
        <p:pic>
          <p:nvPicPr>
            <p:cNvPr id="99338" name="Скругленный прямоугольник 4"/>
            <p:cNvPicPr>
              <a:picLocks noChangeArrowheads="1"/>
            </p:cNvPicPr>
            <p:nvPr/>
          </p:nvPicPr>
          <p:blipFill>
            <a:blip r:embed="rId6">
              <a:grayscl/>
            </a:blip>
            <a:srcRect/>
            <a:stretch>
              <a:fillRect/>
            </a:stretch>
          </p:blipFill>
          <p:spPr bwMode="auto">
            <a:xfrm>
              <a:off x="40" y="1966"/>
              <a:ext cx="2663" cy="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9339" name="Text Box 30"/>
            <p:cNvSpPr txBox="1">
              <a:spLocks noChangeArrowheads="1"/>
            </p:cNvSpPr>
            <p:nvPr/>
          </p:nvSpPr>
          <p:spPr bwMode="auto">
            <a:xfrm>
              <a:off x="119" y="1995"/>
              <a:ext cx="2419" cy="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Функционирование высшего должностного лица Тейковского муниципального района    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ежегодно по  1313,5 тыс.руб. </a:t>
              </a:r>
            </a:p>
          </p:txBody>
        </p:sp>
      </p:grpSp>
      <p:grpSp>
        <p:nvGrpSpPr>
          <p:cNvPr id="99335" name="Скругленный прямоугольник 3"/>
          <p:cNvGrpSpPr>
            <a:grpSpLocks/>
          </p:cNvGrpSpPr>
          <p:nvPr/>
        </p:nvGrpSpPr>
        <p:grpSpPr bwMode="auto">
          <a:xfrm>
            <a:off x="4716463" y="4292600"/>
            <a:ext cx="4141787" cy="1728788"/>
            <a:chOff x="42" y="2454"/>
            <a:chExt cx="2681" cy="378"/>
          </a:xfrm>
        </p:grpSpPr>
        <p:pic>
          <p:nvPicPr>
            <p:cNvPr id="99336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42" y="2454"/>
              <a:ext cx="2681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9337" name="Text Box 6"/>
            <p:cNvSpPr txBox="1">
              <a:spLocks noChangeArrowheads="1"/>
            </p:cNvSpPr>
            <p:nvPr/>
          </p:nvSpPr>
          <p:spPr bwMode="auto">
            <a:xfrm>
              <a:off x="118" y="2525"/>
              <a:ext cx="2412" cy="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Оценка недвижимости, признание прав и регулирование отношений по муниципальной собственности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2017- 400,0 т.руб.;2018- 300,0 т.руб.;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2019 – 200,0 т.руб. 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ChangeArrowheads="1"/>
          </p:cNvSpPr>
          <p:nvPr/>
        </p:nvSpPr>
        <p:spPr bwMode="auto">
          <a:xfrm>
            <a:off x="0" y="825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 sz="1800">
              <a:latin typeface="Calibri" pitchFamily="34" charset="0"/>
            </a:endParaRPr>
          </a:p>
        </p:txBody>
      </p:sp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0" y="825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 sz="1800">
              <a:latin typeface="Calibri" pitchFamily="34" charset="0"/>
            </a:endParaRPr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>
                <a:latin typeface="Calibri" pitchFamily="34" charset="0"/>
              </a:rPr>
              <a:t> </a:t>
            </a:r>
            <a:r>
              <a:rPr lang="ru-RU" altLang="ru-RU" sz="2000" b="1">
                <a:latin typeface="Times New Roman" pitchFamily="18" charset="0"/>
              </a:rPr>
              <a:t>Основные параметры бюджета Тейковского муниципального </a:t>
            </a:r>
          </a:p>
          <a:p>
            <a:pPr algn="ctr"/>
            <a:r>
              <a:rPr lang="ru-RU" altLang="ru-RU" sz="2000" b="1">
                <a:latin typeface="Times New Roman" pitchFamily="18" charset="0"/>
              </a:rPr>
              <a:t>  района  в 2017год и плановый период 2018 и 2019  годов,      (тыс. руб.)</a:t>
            </a:r>
          </a:p>
        </p:txBody>
      </p:sp>
      <p:graphicFrame>
        <p:nvGraphicFramePr>
          <p:cNvPr id="16436" name="Group 52"/>
          <p:cNvGraphicFramePr>
            <a:graphicFrameLocks noGrp="1"/>
          </p:cNvGraphicFramePr>
          <p:nvPr>
            <p:ph idx="4294967295"/>
          </p:nvPr>
        </p:nvGraphicFramePr>
        <p:xfrm>
          <a:off x="179388" y="1196975"/>
          <a:ext cx="8785225" cy="5038725"/>
        </p:xfrm>
        <a:graphic>
          <a:graphicData uri="http://schemas.openxmlformats.org/drawingml/2006/table">
            <a:tbl>
              <a:tblPr/>
              <a:tblGrid>
                <a:gridCol w="3067050"/>
                <a:gridCol w="2008187"/>
                <a:gridCol w="2038350"/>
                <a:gridCol w="1671638"/>
              </a:tblGrid>
              <a:tr h="86201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Наименование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2017 год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2018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2019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доходов в  том числе: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174384,3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179238,2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183050,9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51534,0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54021,7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56825,1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перечисления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122850,3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125216,5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126225,8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расходов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174384,3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179238,2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183050,9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 условно утвержденные расходы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6592,9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14253,5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дефицита (профицита) -/(+)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дефицита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Заголовок 1"/>
          <p:cNvSpPr txBox="1">
            <a:spLocks/>
          </p:cNvSpPr>
          <p:nvPr/>
        </p:nvSpPr>
        <p:spPr bwMode="auto">
          <a:xfrm>
            <a:off x="0" y="115888"/>
            <a:ext cx="91440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800" b="1" i="1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0354" name="Скругленный прямоугольник 3"/>
          <p:cNvGrpSpPr>
            <a:grpSpLocks/>
          </p:cNvGrpSpPr>
          <p:nvPr/>
        </p:nvGrpSpPr>
        <p:grpSpPr bwMode="auto">
          <a:xfrm>
            <a:off x="539750" y="476250"/>
            <a:ext cx="3965575" cy="1657350"/>
            <a:chOff x="118" y="2459"/>
            <a:chExt cx="2590" cy="324"/>
          </a:xfrm>
        </p:grpSpPr>
        <p:pic>
          <p:nvPicPr>
            <p:cNvPr id="100370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0371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Публикация нормативно-правовых актов и другой информации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2017 </a:t>
              </a:r>
              <a:r>
                <a:rPr lang="ru-RU" altLang="ru-RU" sz="1600">
                  <a:latin typeface="Times New Roman" pitchFamily="18" charset="0"/>
                </a:rPr>
                <a:t>- </a:t>
              </a:r>
              <a:r>
                <a:rPr lang="ru-RU" altLang="ru-RU" sz="1600" b="1">
                  <a:latin typeface="Times New Roman" pitchFamily="18" charset="0"/>
                </a:rPr>
                <a:t>53,6 </a:t>
              </a:r>
              <a:r>
                <a:rPr lang="ru-RU" altLang="ru-RU" sz="1600">
                  <a:latin typeface="Times New Roman" pitchFamily="18" charset="0"/>
                </a:rPr>
                <a:t>тыс.руб.;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2018-2019 по 536,0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  <p:grpSp>
        <p:nvGrpSpPr>
          <p:cNvPr id="100355" name="Скругленный прямоугольник 3"/>
          <p:cNvGrpSpPr>
            <a:grpSpLocks/>
          </p:cNvGrpSpPr>
          <p:nvPr/>
        </p:nvGrpSpPr>
        <p:grpSpPr bwMode="auto">
          <a:xfrm>
            <a:off x="4787900" y="549275"/>
            <a:ext cx="4032250" cy="1366838"/>
            <a:chOff x="118" y="2459"/>
            <a:chExt cx="2590" cy="324"/>
          </a:xfrm>
        </p:grpSpPr>
        <p:pic>
          <p:nvPicPr>
            <p:cNvPr id="100368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0369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Расходы на уплату членских 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взносов в Ассоциацию «Совет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муниципальных образований»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ежегодно по </a:t>
              </a:r>
              <a:r>
                <a:rPr lang="ru-RU" altLang="ru-RU" sz="1600" b="1">
                  <a:latin typeface="Times New Roman" pitchFamily="18" charset="0"/>
                </a:rPr>
                <a:t>28,5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  <p:grpSp>
        <p:nvGrpSpPr>
          <p:cNvPr id="100356" name="Скругленный прямоугольник 3"/>
          <p:cNvGrpSpPr>
            <a:grpSpLocks/>
          </p:cNvGrpSpPr>
          <p:nvPr/>
        </p:nvGrpSpPr>
        <p:grpSpPr bwMode="auto">
          <a:xfrm>
            <a:off x="4932363" y="5157788"/>
            <a:ext cx="3816350" cy="1366837"/>
            <a:chOff x="118" y="2459"/>
            <a:chExt cx="2590" cy="324"/>
          </a:xfrm>
        </p:grpSpPr>
        <p:pic>
          <p:nvPicPr>
            <p:cNvPr id="100366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0367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Мероприятия в области строительства, архитектуры и градостроительства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ежегодно по </a:t>
              </a:r>
              <a:r>
                <a:rPr lang="ru-RU" altLang="ru-RU" sz="1600" b="1">
                  <a:latin typeface="Times New Roman" pitchFamily="18" charset="0"/>
                </a:rPr>
                <a:t>950,0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  <p:grpSp>
        <p:nvGrpSpPr>
          <p:cNvPr id="100357" name="Скругленный прямоугольник 3"/>
          <p:cNvGrpSpPr>
            <a:grpSpLocks/>
          </p:cNvGrpSpPr>
          <p:nvPr/>
        </p:nvGrpSpPr>
        <p:grpSpPr bwMode="auto">
          <a:xfrm>
            <a:off x="4787900" y="2276475"/>
            <a:ext cx="3960813" cy="2520950"/>
            <a:chOff x="118" y="2459"/>
            <a:chExt cx="2590" cy="324"/>
          </a:xfrm>
        </p:grpSpPr>
        <p:pic>
          <p:nvPicPr>
            <p:cNvPr id="100364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0365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Проведение комплекса работ по    межеванию земель для постановки на кадастровый учет земельных участков, на которые возникает право собственности Тейковского муниципального района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 </a:t>
              </a:r>
              <a:r>
                <a:rPr lang="ru-RU" altLang="ru-RU" sz="1600" b="1">
                  <a:latin typeface="Times New Roman" pitchFamily="18" charset="0"/>
                </a:rPr>
                <a:t>2017-</a:t>
              </a:r>
              <a:r>
                <a:rPr lang="ru-RU" altLang="ru-RU" sz="1600">
                  <a:latin typeface="Times New Roman" pitchFamily="18" charset="0"/>
                </a:rPr>
                <a:t> </a:t>
              </a:r>
              <a:r>
                <a:rPr lang="ru-RU" altLang="ru-RU" sz="1600" b="1">
                  <a:latin typeface="Times New Roman" pitchFamily="18" charset="0"/>
                </a:rPr>
                <a:t>1301,2 </a:t>
              </a:r>
              <a:r>
                <a:rPr lang="ru-RU" altLang="ru-RU" sz="1600">
                  <a:latin typeface="Times New Roman" pitchFamily="18" charset="0"/>
                </a:rPr>
                <a:t>тыс.руб.;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2018 – 2368,7 т.руб.;2019 – 2006,3 т.руб. </a:t>
              </a:r>
            </a:p>
            <a:p>
              <a:pPr algn="ctr"/>
              <a:endParaRPr lang="ru-RU" altLang="ru-RU" b="1">
                <a:latin typeface="Times New Roman" pitchFamily="18" charset="0"/>
              </a:endParaRPr>
            </a:p>
          </p:txBody>
        </p:sp>
      </p:grpSp>
      <p:grpSp>
        <p:nvGrpSpPr>
          <p:cNvPr id="100358" name="Скругленный прямоугольник 3"/>
          <p:cNvGrpSpPr>
            <a:grpSpLocks/>
          </p:cNvGrpSpPr>
          <p:nvPr/>
        </p:nvGrpSpPr>
        <p:grpSpPr bwMode="auto">
          <a:xfrm>
            <a:off x="539750" y="2492375"/>
            <a:ext cx="3965575" cy="1944688"/>
            <a:chOff x="118" y="2459"/>
            <a:chExt cx="2590" cy="324"/>
          </a:xfrm>
        </p:grpSpPr>
        <p:pic>
          <p:nvPicPr>
            <p:cNvPr id="100362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0363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Обеспечение деятельности муниципального казенного учреждения  «Единая дежурно-диспетчерская служба Тейковского муниципального района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ежегодно по </a:t>
              </a:r>
              <a:r>
                <a:rPr lang="ru-RU" altLang="ru-RU" sz="1600" b="1">
                  <a:latin typeface="Times New Roman" pitchFamily="18" charset="0"/>
                </a:rPr>
                <a:t>3953,7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  <p:grpSp>
        <p:nvGrpSpPr>
          <p:cNvPr id="100359" name="Скругленный прямоугольник 3"/>
          <p:cNvGrpSpPr>
            <a:grpSpLocks/>
          </p:cNvGrpSpPr>
          <p:nvPr/>
        </p:nvGrpSpPr>
        <p:grpSpPr bwMode="auto">
          <a:xfrm>
            <a:off x="539750" y="4724400"/>
            <a:ext cx="3965575" cy="1873250"/>
            <a:chOff x="118" y="2459"/>
            <a:chExt cx="2590" cy="324"/>
          </a:xfrm>
        </p:grpSpPr>
        <p:pic>
          <p:nvPicPr>
            <p:cNvPr id="100360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0361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Предупреждение и ликвидация 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последствий чрезвычайных ситуаций и стихийных бедствий природного и техногенного характера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ежегодно по </a:t>
              </a:r>
              <a:r>
                <a:rPr lang="ru-RU" altLang="ru-RU" sz="1600" b="1">
                  <a:latin typeface="Times New Roman" pitchFamily="18" charset="0"/>
                </a:rPr>
                <a:t>1296,3 </a:t>
              </a:r>
              <a:r>
                <a:rPr lang="ru-RU" altLang="ru-RU" sz="1600">
                  <a:latin typeface="Times New Roman" pitchFamily="18" charset="0"/>
                </a:rPr>
                <a:t>тыс.руб. 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Заголовок 1"/>
          <p:cNvSpPr txBox="1">
            <a:spLocks/>
          </p:cNvSpPr>
          <p:nvPr/>
        </p:nvSpPr>
        <p:spPr bwMode="auto">
          <a:xfrm>
            <a:off x="0" y="115888"/>
            <a:ext cx="91440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800" b="1" i="1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1378" name="Скругленный прямоугольник 3"/>
          <p:cNvGrpSpPr>
            <a:grpSpLocks/>
          </p:cNvGrpSpPr>
          <p:nvPr/>
        </p:nvGrpSpPr>
        <p:grpSpPr bwMode="auto">
          <a:xfrm>
            <a:off x="539750" y="476250"/>
            <a:ext cx="3965575" cy="1439863"/>
            <a:chOff x="118" y="2459"/>
            <a:chExt cx="2590" cy="324"/>
          </a:xfrm>
        </p:grpSpPr>
        <p:pic>
          <p:nvPicPr>
            <p:cNvPr id="101397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1398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Организация дополнительного пенсионного обеспечения отдельных категорий граждан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2017 -</a:t>
              </a:r>
              <a:r>
                <a:rPr lang="ru-RU" altLang="ru-RU" sz="1600">
                  <a:latin typeface="Times New Roman" pitchFamily="18" charset="0"/>
                </a:rPr>
                <a:t> </a:t>
              </a:r>
              <a:r>
                <a:rPr lang="ru-RU" altLang="ru-RU" sz="1600" b="1">
                  <a:latin typeface="Times New Roman" pitchFamily="18" charset="0"/>
                </a:rPr>
                <a:t>1316,1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  <a:r>
                <a:rPr lang="ru-RU" altLang="ru-RU" sz="1600" b="1">
                  <a:latin typeface="Times New Roman" pitchFamily="18" charset="0"/>
                </a:rPr>
                <a:t>; 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2018-2019 по 1316,4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  <p:grpSp>
        <p:nvGrpSpPr>
          <p:cNvPr id="101379" name="Скругленный прямоугольник 3"/>
          <p:cNvGrpSpPr>
            <a:grpSpLocks/>
          </p:cNvGrpSpPr>
          <p:nvPr/>
        </p:nvGrpSpPr>
        <p:grpSpPr bwMode="auto">
          <a:xfrm>
            <a:off x="468313" y="2205038"/>
            <a:ext cx="3965575" cy="1366837"/>
            <a:chOff x="118" y="2459"/>
            <a:chExt cx="2590" cy="324"/>
          </a:xfrm>
        </p:grpSpPr>
        <p:pic>
          <p:nvPicPr>
            <p:cNvPr id="101395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1396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Обеспечение функций отделов администрации Тейковского муниципального района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ежегодно по </a:t>
              </a:r>
              <a:r>
                <a:rPr lang="ru-RU" altLang="ru-RU" sz="1600" b="1">
                  <a:latin typeface="Times New Roman" pitchFamily="18" charset="0"/>
                </a:rPr>
                <a:t>1257,7 тыс.руб. 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  <p:grpSp>
        <p:nvGrpSpPr>
          <p:cNvPr id="101380" name="Скругленный прямоугольник 3"/>
          <p:cNvGrpSpPr>
            <a:grpSpLocks/>
          </p:cNvGrpSpPr>
          <p:nvPr/>
        </p:nvGrpSpPr>
        <p:grpSpPr bwMode="auto">
          <a:xfrm>
            <a:off x="4643438" y="3500438"/>
            <a:ext cx="3965575" cy="1366837"/>
            <a:chOff x="118" y="2459"/>
            <a:chExt cx="2590" cy="324"/>
          </a:xfrm>
        </p:grpSpPr>
        <p:pic>
          <p:nvPicPr>
            <p:cNvPr id="101393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1394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Проведение официальных физкультурно-оздоровительных и спортивных мероприятий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2019 -</a:t>
              </a:r>
              <a:r>
                <a:rPr lang="ru-RU" altLang="ru-RU" sz="1600">
                  <a:latin typeface="Times New Roman" pitchFamily="18" charset="0"/>
                </a:rPr>
                <a:t> </a:t>
              </a:r>
              <a:r>
                <a:rPr lang="ru-RU" altLang="ru-RU" sz="1600" b="1">
                  <a:latin typeface="Times New Roman" pitchFamily="18" charset="0"/>
                </a:rPr>
                <a:t>177,8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  <p:grpSp>
        <p:nvGrpSpPr>
          <p:cNvPr id="101381" name="Скругленный прямоугольник 3"/>
          <p:cNvGrpSpPr>
            <a:grpSpLocks/>
          </p:cNvGrpSpPr>
          <p:nvPr/>
        </p:nvGrpSpPr>
        <p:grpSpPr bwMode="auto">
          <a:xfrm>
            <a:off x="4572000" y="1989138"/>
            <a:ext cx="3965575" cy="1366837"/>
            <a:chOff x="118" y="2459"/>
            <a:chExt cx="2590" cy="324"/>
          </a:xfrm>
        </p:grpSpPr>
        <p:pic>
          <p:nvPicPr>
            <p:cNvPr id="101391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1392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Мероприятия по молодежной политике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2019 </a:t>
              </a:r>
              <a:r>
                <a:rPr lang="ru-RU" altLang="ru-RU" sz="1600">
                  <a:latin typeface="Times New Roman" pitchFamily="18" charset="0"/>
                </a:rPr>
                <a:t>- </a:t>
              </a:r>
              <a:r>
                <a:rPr lang="ru-RU" altLang="ru-RU" sz="1600" b="1">
                  <a:latin typeface="Times New Roman" pitchFamily="18" charset="0"/>
                </a:rPr>
                <a:t>190,0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  <p:grpSp>
        <p:nvGrpSpPr>
          <p:cNvPr id="101382" name="Скругленный прямоугольник 3"/>
          <p:cNvGrpSpPr>
            <a:grpSpLocks/>
          </p:cNvGrpSpPr>
          <p:nvPr/>
        </p:nvGrpSpPr>
        <p:grpSpPr bwMode="auto">
          <a:xfrm>
            <a:off x="4643438" y="476250"/>
            <a:ext cx="3965575" cy="1366838"/>
            <a:chOff x="118" y="2459"/>
            <a:chExt cx="2590" cy="324"/>
          </a:xfrm>
        </p:grpSpPr>
        <p:pic>
          <p:nvPicPr>
            <p:cNvPr id="101389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1390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Содержание и обслуживание газопровода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ежегодно по </a:t>
              </a:r>
              <a:r>
                <a:rPr lang="ru-RU" altLang="ru-RU" sz="1600" b="1">
                  <a:latin typeface="Times New Roman" pitchFamily="18" charset="0"/>
                </a:rPr>
                <a:t>559,4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  <p:grpSp>
        <p:nvGrpSpPr>
          <p:cNvPr id="101383" name="Скругленный прямоугольник 3"/>
          <p:cNvGrpSpPr>
            <a:grpSpLocks/>
          </p:cNvGrpSpPr>
          <p:nvPr/>
        </p:nvGrpSpPr>
        <p:grpSpPr bwMode="auto">
          <a:xfrm>
            <a:off x="468313" y="2060575"/>
            <a:ext cx="3965575" cy="2881313"/>
            <a:chOff x="118" y="2459"/>
            <a:chExt cx="2590" cy="324"/>
          </a:xfrm>
        </p:grpSpPr>
        <p:pic>
          <p:nvPicPr>
            <p:cNvPr id="101387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1388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Выплата вознаграждений к наградам администрации Тейковского муниципального района, премий к Почетным грамотам и других премий в рамках иных непрограммных мероприятий по непрограммным направлениям деятельности исполнительных органов местного самоуправления 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2017 г.-</a:t>
              </a:r>
              <a:r>
                <a:rPr lang="ru-RU" altLang="ru-RU" sz="1600">
                  <a:latin typeface="Times New Roman" pitchFamily="18" charset="0"/>
                </a:rPr>
                <a:t> </a:t>
              </a:r>
              <a:r>
                <a:rPr lang="ru-RU" altLang="ru-RU" sz="1600" b="1">
                  <a:latin typeface="Times New Roman" pitchFamily="18" charset="0"/>
                </a:rPr>
                <a:t>10,0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  <p:grpSp>
        <p:nvGrpSpPr>
          <p:cNvPr id="101384" name="Скругленный прямоугольник 3"/>
          <p:cNvGrpSpPr>
            <a:grpSpLocks/>
          </p:cNvGrpSpPr>
          <p:nvPr/>
        </p:nvGrpSpPr>
        <p:grpSpPr bwMode="auto">
          <a:xfrm>
            <a:off x="539750" y="5157788"/>
            <a:ext cx="3965575" cy="1438275"/>
            <a:chOff x="118" y="2459"/>
            <a:chExt cx="2590" cy="324"/>
          </a:xfrm>
        </p:grpSpPr>
        <p:pic>
          <p:nvPicPr>
            <p:cNvPr id="101385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1386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Реализация мероприятий по созданию системы – 112 для обеспечения вызова экстренных оперативных служб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2019</a:t>
              </a:r>
              <a:r>
                <a:rPr lang="ru-RU" altLang="ru-RU" sz="1600">
                  <a:latin typeface="Times New Roman" pitchFamily="18" charset="0"/>
                </a:rPr>
                <a:t> - </a:t>
              </a:r>
              <a:r>
                <a:rPr lang="ru-RU" altLang="ru-RU" sz="1600" b="1">
                  <a:latin typeface="Times New Roman" pitchFamily="18" charset="0"/>
                </a:rPr>
                <a:t>549,8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Заголовок 1"/>
          <p:cNvSpPr txBox="1">
            <a:spLocks/>
          </p:cNvSpPr>
          <p:nvPr/>
        </p:nvSpPr>
        <p:spPr bwMode="auto">
          <a:xfrm>
            <a:off x="0" y="115888"/>
            <a:ext cx="91440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800" b="1" i="1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2402" name="Скругленный прямоугольник 3"/>
          <p:cNvGrpSpPr>
            <a:grpSpLocks/>
          </p:cNvGrpSpPr>
          <p:nvPr/>
        </p:nvGrpSpPr>
        <p:grpSpPr bwMode="auto">
          <a:xfrm>
            <a:off x="539750" y="476250"/>
            <a:ext cx="3965575" cy="1366838"/>
            <a:chOff x="118" y="2459"/>
            <a:chExt cx="2590" cy="324"/>
          </a:xfrm>
        </p:grpSpPr>
        <p:pic>
          <p:nvPicPr>
            <p:cNvPr id="102406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407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Обеспечение функций отделов администрации Тейковского муниципального района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ежегодно по </a:t>
              </a:r>
              <a:r>
                <a:rPr lang="ru-RU" altLang="ru-RU" sz="1600" b="1">
                  <a:latin typeface="Times New Roman" pitchFamily="18" charset="0"/>
                </a:rPr>
                <a:t>1257,7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  <p:grpSp>
        <p:nvGrpSpPr>
          <p:cNvPr id="102403" name="Скругленный прямоугольник 3"/>
          <p:cNvGrpSpPr>
            <a:grpSpLocks/>
          </p:cNvGrpSpPr>
          <p:nvPr/>
        </p:nvGrpSpPr>
        <p:grpSpPr bwMode="auto">
          <a:xfrm>
            <a:off x="611188" y="2133600"/>
            <a:ext cx="3965575" cy="2016125"/>
            <a:chOff x="118" y="2459"/>
            <a:chExt cx="2590" cy="324"/>
          </a:xfrm>
        </p:grpSpPr>
        <p:pic>
          <p:nvPicPr>
            <p:cNvPr id="102404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405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Расходы на организацию и проведение мероприятий, связанных с праздничными, юбилейными и памятными датами, Совещания, семинары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2017 -</a:t>
              </a:r>
              <a:r>
                <a:rPr lang="ru-RU" altLang="ru-RU" sz="1600">
                  <a:latin typeface="Times New Roman" pitchFamily="18" charset="0"/>
                </a:rPr>
                <a:t> </a:t>
              </a:r>
              <a:r>
                <a:rPr lang="ru-RU" altLang="ru-RU" sz="1600" b="1">
                  <a:latin typeface="Times New Roman" pitchFamily="18" charset="0"/>
                </a:rPr>
                <a:t>236,4 </a:t>
              </a:r>
              <a:r>
                <a:rPr lang="ru-RU" altLang="ru-RU" sz="1600">
                  <a:latin typeface="Times New Roman" pitchFamily="18" charset="0"/>
                </a:rPr>
                <a:t>тыс.руб.;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2018 -2019 по 236,5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Заголовок 1"/>
          <p:cNvSpPr txBox="1">
            <a:spLocks/>
          </p:cNvSpPr>
          <p:nvPr/>
        </p:nvSpPr>
        <p:spPr bwMode="auto">
          <a:xfrm>
            <a:off x="0" y="115888"/>
            <a:ext cx="91440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800" b="1" i="1">
                <a:latin typeface="Times New Roman" pitchFamily="18" charset="0"/>
                <a:cs typeface="Times New Roman" pitchFamily="18" charset="0"/>
              </a:rPr>
              <a:t>Непрограммные направления деятельности представительного органа Тейковского муниципального района</a:t>
            </a:r>
          </a:p>
          <a:p>
            <a:pPr algn="ctr"/>
            <a:endParaRPr lang="ru-RU" altLang="ru-RU" sz="1800" b="1" i="1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800" b="1" i="1">
                <a:latin typeface="Times New Roman" pitchFamily="18" charset="0"/>
                <a:cs typeface="Times New Roman" pitchFamily="18" charset="0"/>
              </a:rPr>
              <a:t>2017 год - 977,9 тыс.руб.</a:t>
            </a:r>
          </a:p>
          <a:p>
            <a:pPr algn="ctr"/>
            <a:r>
              <a:rPr lang="ru-RU" sz="1800" b="1" i="1">
                <a:latin typeface="Times New Roman" pitchFamily="18" charset="0"/>
                <a:cs typeface="Times New Roman" pitchFamily="18" charset="0"/>
              </a:rPr>
              <a:t>2018 год - 977,9 тыс.руб.         2019 год – 977,9 тыс.руб.</a:t>
            </a:r>
            <a:endParaRPr lang="ru-RU" altLang="ru-RU" sz="1800" b="1" i="1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3426" name="Скругленный прямоугольник 3"/>
          <p:cNvGrpSpPr>
            <a:grpSpLocks/>
          </p:cNvGrpSpPr>
          <p:nvPr/>
        </p:nvGrpSpPr>
        <p:grpSpPr bwMode="auto">
          <a:xfrm>
            <a:off x="2339975" y="1989138"/>
            <a:ext cx="4105275" cy="1150937"/>
            <a:chOff x="42" y="2454"/>
            <a:chExt cx="2681" cy="378"/>
          </a:xfrm>
        </p:grpSpPr>
        <p:pic>
          <p:nvPicPr>
            <p:cNvPr id="103427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42" y="2454"/>
              <a:ext cx="2681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428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Обеспечение функций Совета   Тейковского муниципального района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ежегодно по </a:t>
              </a:r>
              <a:r>
                <a:rPr lang="ru-RU" altLang="ru-RU" sz="1600" b="1">
                  <a:latin typeface="Times New Roman" pitchFamily="18" charset="0"/>
                </a:rPr>
                <a:t>977,9 тыс.руб. </a:t>
              </a:r>
            </a:p>
            <a:p>
              <a:pPr algn="ctr"/>
              <a:endParaRPr lang="ru-RU" altLang="ru-RU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412875"/>
            <a:ext cx="7273925" cy="4751388"/>
          </a:xfrm>
        </p:spPr>
        <p:txBody>
          <a:bodyPr/>
          <a:lstStyle/>
          <a:p>
            <a:pPr eaLnBrk="1" hangingPunct="1"/>
            <a:r>
              <a:rPr lang="ru-RU" altLang="ru-RU" sz="1800" b="1" smtClean="0">
                <a:latin typeface="Times New Roman" pitchFamily="18" charset="0"/>
              </a:rPr>
              <a:t>Муниципальный долг Тейковского муниципального района</a:t>
            </a:r>
            <a:br>
              <a:rPr lang="ru-RU" altLang="ru-RU" sz="1800" b="1" smtClean="0">
                <a:latin typeface="Times New Roman" pitchFamily="18" charset="0"/>
              </a:rPr>
            </a:br>
            <a:r>
              <a:rPr lang="ru-RU" altLang="ru-RU" sz="1800" b="1" smtClean="0">
                <a:latin typeface="Times New Roman" pitchFamily="18" charset="0"/>
              </a:rPr>
              <a:t/>
            </a:r>
            <a:br>
              <a:rPr lang="ru-RU" altLang="ru-RU" sz="1800" b="1" smtClean="0">
                <a:latin typeface="Times New Roman" pitchFamily="18" charset="0"/>
              </a:rPr>
            </a:br>
            <a:r>
              <a:rPr lang="ru-RU" altLang="ru-RU" sz="1800" b="1" smtClean="0">
                <a:latin typeface="Times New Roman" pitchFamily="18" charset="0"/>
              </a:rPr>
              <a:t>Оценка на 01.01.2017 г. – 0,0 тыс.руб.</a:t>
            </a:r>
            <a:br>
              <a:rPr lang="ru-RU" altLang="ru-RU" sz="1800" b="1" smtClean="0">
                <a:latin typeface="Times New Roman" pitchFamily="18" charset="0"/>
              </a:rPr>
            </a:br>
            <a:r>
              <a:rPr lang="ru-RU" altLang="ru-RU" sz="1800" b="1" smtClean="0">
                <a:latin typeface="Times New Roman" pitchFamily="18" charset="0"/>
              </a:rPr>
              <a:t>Прогноз на 01.01.2018 г. – 0,0 тыс.руб.</a:t>
            </a:r>
            <a:br>
              <a:rPr lang="ru-RU" altLang="ru-RU" sz="1800" b="1" smtClean="0">
                <a:latin typeface="Times New Roman" pitchFamily="18" charset="0"/>
              </a:rPr>
            </a:br>
            <a:r>
              <a:rPr lang="ru-RU" altLang="ru-RU" sz="1800" b="1" smtClean="0">
                <a:latin typeface="Times New Roman" pitchFamily="18" charset="0"/>
              </a:rPr>
              <a:t>Прогноз на 01.01.2019г. – 0,0 тыс.руб.</a:t>
            </a:r>
            <a:br>
              <a:rPr lang="ru-RU" altLang="ru-RU" sz="1800" b="1" smtClean="0">
                <a:latin typeface="Times New Roman" pitchFamily="18" charset="0"/>
              </a:rPr>
            </a:br>
            <a:r>
              <a:rPr lang="ru-RU" altLang="ru-RU" sz="1800" b="1" smtClean="0">
                <a:latin typeface="Times New Roman" pitchFamily="18" charset="0"/>
              </a:rPr>
              <a:t>Прогноз на 01.01.2020 г. – 0,0 тыс.руб.</a:t>
            </a:r>
            <a:br>
              <a:rPr lang="ru-RU" altLang="ru-RU" sz="1800" b="1" smtClean="0">
                <a:latin typeface="Times New Roman" pitchFamily="18" charset="0"/>
              </a:rPr>
            </a:br>
            <a:endParaRPr lang="ru-RU" altLang="ru-RU" sz="1800" b="1" smtClean="0">
              <a:latin typeface="Times New Roman" pitchFamily="18" charset="0"/>
            </a:endParaRPr>
          </a:p>
        </p:txBody>
      </p:sp>
      <p:sp>
        <p:nvSpPr>
          <p:cNvPr id="104450" name="Text Box 24"/>
          <p:cNvSpPr txBox="1">
            <a:spLocks noChangeArrowheads="1"/>
          </p:cNvSpPr>
          <p:nvPr/>
        </p:nvSpPr>
        <p:spPr bwMode="auto">
          <a:xfrm>
            <a:off x="8710613" y="188913"/>
            <a:ext cx="433387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800">
                <a:latin typeface="Times New Roman" pitchFamily="18" charset="0"/>
              </a:rPr>
              <a:t>14</a:t>
            </a:r>
          </a:p>
        </p:txBody>
      </p:sp>
      <p:sp>
        <p:nvSpPr>
          <p:cNvPr id="104451" name="Text Box 4"/>
          <p:cNvSpPr txBox="1">
            <a:spLocks noChangeArrowheads="1"/>
          </p:cNvSpPr>
          <p:nvPr/>
        </p:nvSpPr>
        <p:spPr bwMode="auto">
          <a:xfrm>
            <a:off x="4140200" y="333375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Заголовок 1"/>
          <p:cNvSpPr>
            <a:spLocks noGrp="1"/>
          </p:cNvSpPr>
          <p:nvPr>
            <p:ph type="ctrTitle"/>
          </p:nvPr>
        </p:nvSpPr>
        <p:spPr>
          <a:xfrm>
            <a:off x="684213" y="2133600"/>
            <a:ext cx="7772400" cy="1470025"/>
          </a:xfrm>
        </p:spPr>
        <p:txBody>
          <a:bodyPr/>
          <a:lstStyle/>
          <a:p>
            <a:pPr eaLnBrk="1" hangingPunct="1"/>
            <a:r>
              <a:rPr lang="ru-RU" sz="3200" b="1" i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smtClean="0">
                <a:latin typeface="Times New Roman" pitchFamily="18" charset="0"/>
                <a:cs typeface="Times New Roman" pitchFamily="18" charset="0"/>
              </a:rPr>
              <a:t>Благодарим за внимание!</a:t>
            </a:r>
          </a:p>
        </p:txBody>
      </p:sp>
      <p:sp>
        <p:nvSpPr>
          <p:cNvPr id="10547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350" y="3860800"/>
            <a:ext cx="64008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2000" b="1" i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ru-RU" sz="2000" b="1" i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ru-RU" sz="2000" b="1" i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0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Тейковский муниципальный район»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2016г.</a:t>
            </a:r>
          </a:p>
          <a:p>
            <a:pPr eaLnBrk="1" hangingPunct="1">
              <a:lnSpc>
                <a:spcPct val="80000"/>
              </a:lnSpc>
            </a:pPr>
            <a:endParaRPr lang="ru-RU" smtClean="0">
              <a:solidFill>
                <a:srgbClr val="898989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ru-RU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9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7950" y="274638"/>
            <a:ext cx="8578850" cy="561975"/>
          </a:xfrm>
        </p:spPr>
        <p:txBody>
          <a:bodyPr lIns="91177" tIns="45589" rIns="91177" bIns="45589"/>
          <a:lstStyle/>
          <a:p>
            <a:pPr eaLnBrk="1" hangingPunct="1"/>
            <a:r>
              <a:rPr lang="ru-RU" altLang="ru-RU" sz="1800" b="1" smtClean="0">
                <a:latin typeface="Times New Roman" pitchFamily="18" charset="0"/>
              </a:rPr>
              <a:t>Структура  доходов бюджета Тейковского муниципального района </a:t>
            </a:r>
            <a:br>
              <a:rPr lang="ru-RU" altLang="ru-RU" sz="1800" b="1" smtClean="0">
                <a:latin typeface="Times New Roman" pitchFamily="18" charset="0"/>
              </a:rPr>
            </a:br>
            <a:r>
              <a:rPr lang="ru-RU" altLang="ru-RU" sz="1800" b="1" smtClean="0">
                <a:latin typeface="Times New Roman" pitchFamily="18" charset="0"/>
              </a:rPr>
              <a:t> за 2017-2019 г.г.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667625" y="908050"/>
            <a:ext cx="1225550" cy="3603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>
                <a:solidFill>
                  <a:schemeClr val="tx1"/>
                </a:solidFill>
                <a:latin typeface="Times New Roman" pitchFamily="18" charset="0"/>
              </a:rPr>
              <a:t>млн.руб.</a:t>
            </a:r>
            <a:endParaRPr lang="ru-RU" sz="1800" b="1">
              <a:solidFill>
                <a:srgbClr val="FFFFFF"/>
              </a:solidFill>
              <a:latin typeface="Times New Roman" pitchFamily="18" charset="0"/>
            </a:endParaRPr>
          </a:p>
        </p:txBody>
      </p:sp>
      <p:graphicFrame>
        <p:nvGraphicFramePr>
          <p:cNvPr id="36875" name="Object 11"/>
          <p:cNvGraphicFramePr>
            <a:graphicFrameLocks noChangeAspect="1"/>
          </p:cNvGraphicFramePr>
          <p:nvPr/>
        </p:nvGraphicFramePr>
        <p:xfrm>
          <a:off x="323850" y="981075"/>
          <a:ext cx="4176713" cy="4176713"/>
        </p:xfrm>
        <a:graphic>
          <a:graphicData uri="http://schemas.openxmlformats.org/presentationml/2006/ole">
            <p:oleObj spid="_x0000_s36875" name="Диаграмма" r:id="rId4" imgW="6096075" imgH="4067089" progId="MSGraph.Chart.8">
              <p:embed followColorScheme="full"/>
            </p:oleObj>
          </a:graphicData>
        </a:graphic>
      </p:graphicFrame>
      <p:sp>
        <p:nvSpPr>
          <p:cNvPr id="36897" name="Rectangle 13"/>
          <p:cNvSpPr>
            <a:spLocks noChangeArrowheads="1"/>
          </p:cNvSpPr>
          <p:nvPr/>
        </p:nvSpPr>
        <p:spPr bwMode="auto">
          <a:xfrm>
            <a:off x="755650" y="1196975"/>
            <a:ext cx="33845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/>
              <a:t>Проект 2017г.</a:t>
            </a:r>
          </a:p>
          <a:p>
            <a:pPr algn="ctr"/>
            <a:r>
              <a:rPr lang="ru-RU" b="1"/>
              <a:t>Всего доходов – 174,4 млн.руб.</a:t>
            </a:r>
          </a:p>
        </p:txBody>
      </p:sp>
      <p:sp>
        <p:nvSpPr>
          <p:cNvPr id="36898" name="Text Box 14"/>
          <p:cNvSpPr txBox="1">
            <a:spLocks noChangeArrowheads="1"/>
          </p:cNvSpPr>
          <p:nvPr/>
        </p:nvSpPr>
        <p:spPr bwMode="auto">
          <a:xfrm>
            <a:off x="2411413" y="2565400"/>
            <a:ext cx="170338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</a:rPr>
              <a:t>122,8 млн. руб.</a:t>
            </a:r>
          </a:p>
          <a:p>
            <a:pPr algn="ctr"/>
            <a:r>
              <a:rPr lang="ru-RU" b="1">
                <a:solidFill>
                  <a:schemeClr val="bg1"/>
                </a:solidFill>
              </a:rPr>
              <a:t>70,4%</a:t>
            </a:r>
          </a:p>
        </p:txBody>
      </p:sp>
      <p:sp>
        <p:nvSpPr>
          <p:cNvPr id="36899" name="Text Box 15"/>
          <p:cNvSpPr txBox="1">
            <a:spLocks noChangeArrowheads="1"/>
          </p:cNvSpPr>
          <p:nvPr/>
        </p:nvSpPr>
        <p:spPr bwMode="auto">
          <a:xfrm>
            <a:off x="971550" y="2133600"/>
            <a:ext cx="18002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chemeClr val="bg1"/>
                </a:solidFill>
              </a:rPr>
              <a:t>42,9 млн.руб. 24,6%</a:t>
            </a:r>
          </a:p>
        </p:txBody>
      </p:sp>
      <p:sp>
        <p:nvSpPr>
          <p:cNvPr id="36900" name="Text Box 16"/>
          <p:cNvSpPr txBox="1">
            <a:spLocks noChangeArrowheads="1"/>
          </p:cNvSpPr>
          <p:nvPr/>
        </p:nvSpPr>
        <p:spPr bwMode="auto">
          <a:xfrm>
            <a:off x="611188" y="2708275"/>
            <a:ext cx="1728787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300" b="1">
                <a:solidFill>
                  <a:schemeClr val="bg1"/>
                </a:solidFill>
              </a:rPr>
              <a:t>8,6 млн. руб. 5%</a:t>
            </a:r>
          </a:p>
        </p:txBody>
      </p:sp>
      <p:graphicFrame>
        <p:nvGraphicFramePr>
          <p:cNvPr id="36881" name="Object 17"/>
          <p:cNvGraphicFramePr>
            <a:graphicFrameLocks noChangeAspect="1"/>
          </p:cNvGraphicFramePr>
          <p:nvPr/>
        </p:nvGraphicFramePr>
        <p:xfrm>
          <a:off x="5219700" y="981075"/>
          <a:ext cx="4140200" cy="4176713"/>
        </p:xfrm>
        <a:graphic>
          <a:graphicData uri="http://schemas.openxmlformats.org/presentationml/2006/ole">
            <p:oleObj spid="_x0000_s36881" name="Диаграмма" r:id="rId5" imgW="6096075" imgH="4067089" progId="MSGraph.Chart.8">
              <p:embed followColorScheme="full"/>
            </p:oleObj>
          </a:graphicData>
        </a:graphic>
      </p:graphicFrame>
      <p:sp>
        <p:nvSpPr>
          <p:cNvPr id="36901" name="Rectangle 19"/>
          <p:cNvSpPr>
            <a:spLocks noChangeArrowheads="1"/>
          </p:cNvSpPr>
          <p:nvPr/>
        </p:nvSpPr>
        <p:spPr bwMode="auto">
          <a:xfrm>
            <a:off x="5724525" y="1268413"/>
            <a:ext cx="30241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/>
              <a:t>Проект 2018г.</a:t>
            </a:r>
          </a:p>
          <a:p>
            <a:pPr algn="ctr"/>
            <a:r>
              <a:rPr lang="ru-RU" b="1"/>
              <a:t>Всего доходов – 179,2 млн.руб.</a:t>
            </a:r>
          </a:p>
        </p:txBody>
      </p:sp>
      <p:sp>
        <p:nvSpPr>
          <p:cNvPr id="36902" name="Rectangle 24"/>
          <p:cNvSpPr>
            <a:spLocks noChangeArrowheads="1"/>
          </p:cNvSpPr>
          <p:nvPr/>
        </p:nvSpPr>
        <p:spPr bwMode="auto">
          <a:xfrm>
            <a:off x="6011863" y="2133600"/>
            <a:ext cx="15113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</a:rPr>
              <a:t>45,9 млн.руб. </a:t>
            </a:r>
          </a:p>
          <a:p>
            <a:pPr algn="ctr"/>
            <a:r>
              <a:rPr lang="ru-RU" b="1">
                <a:solidFill>
                  <a:schemeClr val="bg1"/>
                </a:solidFill>
              </a:rPr>
              <a:t>25,6%</a:t>
            </a:r>
          </a:p>
        </p:txBody>
      </p:sp>
      <p:sp>
        <p:nvSpPr>
          <p:cNvPr id="36903" name="Rectangle 25"/>
          <p:cNvSpPr>
            <a:spLocks noChangeArrowheads="1"/>
          </p:cNvSpPr>
          <p:nvPr/>
        </p:nvSpPr>
        <p:spPr bwMode="auto">
          <a:xfrm>
            <a:off x="7308850" y="2492375"/>
            <a:ext cx="16383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</a:rPr>
              <a:t>125,2 млн. руб.</a:t>
            </a:r>
          </a:p>
          <a:p>
            <a:pPr algn="ctr"/>
            <a:r>
              <a:rPr lang="ru-RU" b="1">
                <a:solidFill>
                  <a:schemeClr val="bg1"/>
                </a:solidFill>
              </a:rPr>
              <a:t>69,9%</a:t>
            </a:r>
          </a:p>
        </p:txBody>
      </p:sp>
      <p:sp>
        <p:nvSpPr>
          <p:cNvPr id="36904" name="Rectangle 26"/>
          <p:cNvSpPr>
            <a:spLocks noChangeArrowheads="1"/>
          </p:cNvSpPr>
          <p:nvPr/>
        </p:nvSpPr>
        <p:spPr bwMode="auto">
          <a:xfrm>
            <a:off x="5508625" y="2636838"/>
            <a:ext cx="18430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chemeClr val="bg1"/>
                </a:solidFill>
              </a:rPr>
              <a:t>8,1млн. руб. 4,5%</a:t>
            </a:r>
          </a:p>
        </p:txBody>
      </p:sp>
      <p:sp>
        <p:nvSpPr>
          <p:cNvPr id="36905" name="Rectangle 28"/>
          <p:cNvSpPr>
            <a:spLocks noChangeArrowheads="1"/>
          </p:cNvSpPr>
          <p:nvPr/>
        </p:nvSpPr>
        <p:spPr bwMode="auto">
          <a:xfrm>
            <a:off x="684213" y="4149725"/>
            <a:ext cx="1441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</a:rPr>
              <a:t>. </a:t>
            </a:r>
          </a:p>
        </p:txBody>
      </p:sp>
      <p:graphicFrame>
        <p:nvGraphicFramePr>
          <p:cNvPr id="36894" name="Object 30"/>
          <p:cNvGraphicFramePr>
            <a:graphicFrameLocks noChangeAspect="1"/>
          </p:cNvGraphicFramePr>
          <p:nvPr/>
        </p:nvGraphicFramePr>
        <p:xfrm>
          <a:off x="1835150" y="2852738"/>
          <a:ext cx="6553200" cy="5218112"/>
        </p:xfrm>
        <a:graphic>
          <a:graphicData uri="http://schemas.openxmlformats.org/presentationml/2006/ole">
            <p:oleObj spid="_x0000_s36894" name="Диаграмма" r:id="rId6" imgW="6096075" imgH="4067089" progId="MSGraph.Chart.8">
              <p:embed followColorScheme="full"/>
            </p:oleObj>
          </a:graphicData>
        </a:graphic>
      </p:graphicFrame>
      <p:sp>
        <p:nvSpPr>
          <p:cNvPr id="36906" name="Rectangle 31"/>
          <p:cNvSpPr>
            <a:spLocks noChangeArrowheads="1"/>
          </p:cNvSpPr>
          <p:nvPr/>
        </p:nvSpPr>
        <p:spPr bwMode="auto">
          <a:xfrm>
            <a:off x="2484438" y="4652963"/>
            <a:ext cx="17113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</a:rPr>
              <a:t>48,8 млн.руб. </a:t>
            </a:r>
          </a:p>
          <a:p>
            <a:pPr algn="ctr"/>
            <a:r>
              <a:rPr lang="ru-RU" b="1">
                <a:solidFill>
                  <a:schemeClr val="bg1"/>
                </a:solidFill>
              </a:rPr>
              <a:t>26,7%</a:t>
            </a:r>
          </a:p>
        </p:txBody>
      </p:sp>
      <p:sp>
        <p:nvSpPr>
          <p:cNvPr id="36907" name="Rectangle 32"/>
          <p:cNvSpPr>
            <a:spLocks noChangeArrowheads="1"/>
          </p:cNvSpPr>
          <p:nvPr/>
        </p:nvSpPr>
        <p:spPr bwMode="auto">
          <a:xfrm>
            <a:off x="3851275" y="5157788"/>
            <a:ext cx="19462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</a:rPr>
              <a:t>126,2 млн. руб.</a:t>
            </a:r>
          </a:p>
          <a:p>
            <a:pPr algn="ctr"/>
            <a:r>
              <a:rPr lang="ru-RU" b="1">
                <a:solidFill>
                  <a:schemeClr val="bg1"/>
                </a:solidFill>
              </a:rPr>
              <a:t>68,9%</a:t>
            </a:r>
          </a:p>
        </p:txBody>
      </p:sp>
      <p:sp>
        <p:nvSpPr>
          <p:cNvPr id="36908" name="Rectangle 34"/>
          <p:cNvSpPr>
            <a:spLocks noChangeArrowheads="1"/>
          </p:cNvSpPr>
          <p:nvPr/>
        </p:nvSpPr>
        <p:spPr bwMode="auto">
          <a:xfrm>
            <a:off x="2268538" y="5157788"/>
            <a:ext cx="1673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chemeClr val="bg1"/>
                </a:solidFill>
              </a:rPr>
              <a:t>8 млн. руб. 4,4%</a:t>
            </a:r>
          </a:p>
        </p:txBody>
      </p:sp>
      <p:sp>
        <p:nvSpPr>
          <p:cNvPr id="36909" name="Rectangle 35"/>
          <p:cNvSpPr>
            <a:spLocks noChangeArrowheads="1"/>
          </p:cNvSpPr>
          <p:nvPr/>
        </p:nvSpPr>
        <p:spPr bwMode="auto">
          <a:xfrm>
            <a:off x="2339975" y="3716338"/>
            <a:ext cx="4572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/>
              <a:t>Проект 2019г.</a:t>
            </a:r>
          </a:p>
          <a:p>
            <a:pPr algn="ctr"/>
            <a:r>
              <a:rPr lang="ru-RU" b="1"/>
              <a:t>Всего доходов – 174,4 млн.руб.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7950" y="274638"/>
            <a:ext cx="8578850" cy="561975"/>
          </a:xfrm>
        </p:spPr>
        <p:txBody>
          <a:bodyPr lIns="91177" tIns="45589" rIns="91177" bIns="45589"/>
          <a:lstStyle/>
          <a:p>
            <a:pPr eaLnBrk="1" hangingPunct="1"/>
            <a:r>
              <a:rPr lang="ru-RU" altLang="ru-RU" sz="1800" b="1" smtClean="0">
                <a:latin typeface="Times New Roman" pitchFamily="18" charset="0"/>
              </a:rPr>
              <a:t>Структура  безвозмездных поступлений в бюджет</a:t>
            </a:r>
            <a:br>
              <a:rPr lang="ru-RU" altLang="ru-RU" sz="1800" b="1" smtClean="0">
                <a:latin typeface="Times New Roman" pitchFamily="18" charset="0"/>
              </a:rPr>
            </a:br>
            <a:r>
              <a:rPr lang="ru-RU" altLang="ru-RU" sz="1800" b="1" smtClean="0">
                <a:latin typeface="Times New Roman" pitchFamily="18" charset="0"/>
              </a:rPr>
              <a:t> Тейковского муниципального района </a:t>
            </a:r>
            <a:br>
              <a:rPr lang="ru-RU" altLang="ru-RU" sz="1800" b="1" smtClean="0">
                <a:latin typeface="Times New Roman" pitchFamily="18" charset="0"/>
              </a:rPr>
            </a:br>
            <a:r>
              <a:rPr lang="ru-RU" altLang="ru-RU" sz="1800" b="1" smtClean="0">
                <a:latin typeface="Times New Roman" pitchFamily="18" charset="0"/>
              </a:rPr>
              <a:t> на 2017-2019 г.г.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667625" y="908050"/>
            <a:ext cx="1225550" cy="3603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>
                <a:solidFill>
                  <a:schemeClr val="tx1"/>
                </a:solidFill>
                <a:latin typeface="Times New Roman" pitchFamily="18" charset="0"/>
              </a:rPr>
              <a:t>млн.руб.</a:t>
            </a:r>
            <a:endParaRPr lang="ru-RU" sz="1800" b="1">
              <a:solidFill>
                <a:srgbClr val="FFFFFF"/>
              </a:solidFill>
              <a:latin typeface="Times New Roman" pitchFamily="18" charset="0"/>
            </a:endParaRPr>
          </a:p>
        </p:txBody>
      </p:sp>
      <p:graphicFrame>
        <p:nvGraphicFramePr>
          <p:cNvPr id="71684" name="Object 4"/>
          <p:cNvGraphicFramePr>
            <a:graphicFrameLocks noChangeAspect="1"/>
          </p:cNvGraphicFramePr>
          <p:nvPr/>
        </p:nvGraphicFramePr>
        <p:xfrm>
          <a:off x="323850" y="981075"/>
          <a:ext cx="4176713" cy="4176713"/>
        </p:xfrm>
        <a:graphic>
          <a:graphicData uri="http://schemas.openxmlformats.org/presentationml/2006/ole">
            <p:oleObj spid="_x0000_s71684" name="Диаграмма" r:id="rId4" imgW="6096075" imgH="4067089" progId="MSGraph.Chart.8">
              <p:embed followColorScheme="full"/>
            </p:oleObj>
          </a:graphicData>
        </a:graphic>
      </p:graphicFrame>
      <p:sp>
        <p:nvSpPr>
          <p:cNvPr id="71703" name="Rectangle 5"/>
          <p:cNvSpPr>
            <a:spLocks noChangeArrowheads="1"/>
          </p:cNvSpPr>
          <p:nvPr/>
        </p:nvSpPr>
        <p:spPr bwMode="auto">
          <a:xfrm>
            <a:off x="755650" y="1196975"/>
            <a:ext cx="33845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/>
              <a:t>Проект 2017г.</a:t>
            </a:r>
          </a:p>
          <a:p>
            <a:pPr algn="ctr"/>
            <a:r>
              <a:rPr lang="ru-RU" b="1"/>
              <a:t>Всего – 122,8 млн.руб.</a:t>
            </a:r>
          </a:p>
        </p:txBody>
      </p:sp>
      <p:sp>
        <p:nvSpPr>
          <p:cNvPr id="71704" name="Text Box 6"/>
          <p:cNvSpPr txBox="1">
            <a:spLocks noChangeArrowheads="1"/>
          </p:cNvSpPr>
          <p:nvPr/>
        </p:nvSpPr>
        <p:spPr bwMode="auto">
          <a:xfrm>
            <a:off x="2411413" y="2565400"/>
            <a:ext cx="170338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</a:rPr>
              <a:t>68,3 млн. руб.</a:t>
            </a:r>
          </a:p>
          <a:p>
            <a:pPr algn="ctr"/>
            <a:r>
              <a:rPr lang="ru-RU" b="1">
                <a:solidFill>
                  <a:schemeClr val="bg1"/>
                </a:solidFill>
              </a:rPr>
              <a:t>55,6%</a:t>
            </a:r>
          </a:p>
        </p:txBody>
      </p:sp>
      <p:sp>
        <p:nvSpPr>
          <p:cNvPr id="71705" name="Text Box 7"/>
          <p:cNvSpPr txBox="1">
            <a:spLocks noChangeArrowheads="1"/>
          </p:cNvSpPr>
          <p:nvPr/>
        </p:nvSpPr>
        <p:spPr bwMode="auto">
          <a:xfrm>
            <a:off x="971550" y="2133600"/>
            <a:ext cx="1800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chemeClr val="bg1"/>
                </a:solidFill>
              </a:rPr>
              <a:t>0,2 млн.руб. 0,2%</a:t>
            </a:r>
          </a:p>
        </p:txBody>
      </p:sp>
      <p:sp>
        <p:nvSpPr>
          <p:cNvPr id="71706" name="Text Box 8"/>
          <p:cNvSpPr txBox="1">
            <a:spLocks noChangeArrowheads="1"/>
          </p:cNvSpPr>
          <p:nvPr/>
        </p:nvSpPr>
        <p:spPr bwMode="auto">
          <a:xfrm>
            <a:off x="755650" y="2565400"/>
            <a:ext cx="172878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300" b="1">
                <a:solidFill>
                  <a:schemeClr val="bg1"/>
                </a:solidFill>
              </a:rPr>
              <a:t>54,3 млн. руб. 44,2%</a:t>
            </a:r>
          </a:p>
        </p:txBody>
      </p:sp>
      <p:sp>
        <p:nvSpPr>
          <p:cNvPr id="71707" name="Rectangle 10"/>
          <p:cNvSpPr>
            <a:spLocks noChangeArrowheads="1"/>
          </p:cNvSpPr>
          <p:nvPr/>
        </p:nvSpPr>
        <p:spPr bwMode="auto">
          <a:xfrm>
            <a:off x="5795963" y="1268413"/>
            <a:ext cx="302418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/>
              <a:t>Проект 2018г.</a:t>
            </a:r>
          </a:p>
          <a:p>
            <a:pPr algn="ctr"/>
            <a:r>
              <a:rPr lang="ru-RU" b="1"/>
              <a:t>Всего – 125,2 млн.руб.</a:t>
            </a:r>
          </a:p>
        </p:txBody>
      </p:sp>
      <p:sp>
        <p:nvSpPr>
          <p:cNvPr id="71708" name="Rectangle 14"/>
          <p:cNvSpPr>
            <a:spLocks noChangeArrowheads="1"/>
          </p:cNvSpPr>
          <p:nvPr/>
        </p:nvSpPr>
        <p:spPr bwMode="auto">
          <a:xfrm>
            <a:off x="684213" y="4149725"/>
            <a:ext cx="1441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</a:rPr>
              <a:t>. </a:t>
            </a:r>
          </a:p>
        </p:txBody>
      </p:sp>
      <p:graphicFrame>
        <p:nvGraphicFramePr>
          <p:cNvPr id="71695" name="Object 15"/>
          <p:cNvGraphicFramePr>
            <a:graphicFrameLocks noChangeAspect="1"/>
          </p:cNvGraphicFramePr>
          <p:nvPr/>
        </p:nvGraphicFramePr>
        <p:xfrm>
          <a:off x="1979613" y="2924175"/>
          <a:ext cx="6553200" cy="5218113"/>
        </p:xfrm>
        <a:graphic>
          <a:graphicData uri="http://schemas.openxmlformats.org/presentationml/2006/ole">
            <p:oleObj spid="_x0000_s71695" name="Диаграмма" r:id="rId5" imgW="6096075" imgH="4067089" progId="MSGraph.Chart.8">
              <p:embed followColorScheme="full"/>
            </p:oleObj>
          </a:graphicData>
        </a:graphic>
      </p:graphicFrame>
      <p:sp>
        <p:nvSpPr>
          <p:cNvPr id="71709" name="Rectangle 16"/>
          <p:cNvSpPr>
            <a:spLocks noChangeArrowheads="1"/>
          </p:cNvSpPr>
          <p:nvPr/>
        </p:nvSpPr>
        <p:spPr bwMode="auto">
          <a:xfrm>
            <a:off x="3851275" y="4652963"/>
            <a:ext cx="17113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</a:rPr>
              <a:t>0,2 млн.руб. </a:t>
            </a:r>
          </a:p>
          <a:p>
            <a:pPr algn="ctr"/>
            <a:r>
              <a:rPr lang="ru-RU" b="1">
                <a:solidFill>
                  <a:schemeClr val="bg1"/>
                </a:solidFill>
              </a:rPr>
              <a:t>0,2%</a:t>
            </a:r>
          </a:p>
        </p:txBody>
      </p:sp>
      <p:sp>
        <p:nvSpPr>
          <p:cNvPr id="71710" name="Rectangle 17"/>
          <p:cNvSpPr>
            <a:spLocks noChangeArrowheads="1"/>
          </p:cNvSpPr>
          <p:nvPr/>
        </p:nvSpPr>
        <p:spPr bwMode="auto">
          <a:xfrm>
            <a:off x="2268538" y="5013325"/>
            <a:ext cx="172878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</a:rPr>
              <a:t>54,3 млн. руб.</a:t>
            </a:r>
          </a:p>
          <a:p>
            <a:pPr algn="ctr"/>
            <a:r>
              <a:rPr lang="ru-RU" b="1">
                <a:solidFill>
                  <a:schemeClr val="bg1"/>
                </a:solidFill>
              </a:rPr>
              <a:t>43%</a:t>
            </a:r>
          </a:p>
        </p:txBody>
      </p:sp>
      <p:sp>
        <p:nvSpPr>
          <p:cNvPr id="71711" name="Rectangle 18"/>
          <p:cNvSpPr>
            <a:spLocks noChangeArrowheads="1"/>
          </p:cNvSpPr>
          <p:nvPr/>
        </p:nvSpPr>
        <p:spPr bwMode="auto">
          <a:xfrm>
            <a:off x="4356100" y="5157788"/>
            <a:ext cx="1946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bg1"/>
                </a:solidFill>
              </a:rPr>
              <a:t>71,7 млн. руб. 56,8%</a:t>
            </a:r>
          </a:p>
        </p:txBody>
      </p:sp>
      <p:sp>
        <p:nvSpPr>
          <p:cNvPr id="71712" name="Rectangle 19"/>
          <p:cNvSpPr>
            <a:spLocks noChangeArrowheads="1"/>
          </p:cNvSpPr>
          <p:nvPr/>
        </p:nvSpPr>
        <p:spPr bwMode="auto">
          <a:xfrm>
            <a:off x="2411413" y="3789363"/>
            <a:ext cx="4572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/>
              <a:t>Проект 2019г.</a:t>
            </a:r>
          </a:p>
          <a:p>
            <a:pPr algn="ctr"/>
            <a:r>
              <a:rPr lang="ru-RU" b="1"/>
              <a:t>Всего доходов – 126,2 млн.руб.</a:t>
            </a:r>
          </a:p>
        </p:txBody>
      </p:sp>
      <p:graphicFrame>
        <p:nvGraphicFramePr>
          <p:cNvPr id="71700" name="Object 20"/>
          <p:cNvGraphicFramePr>
            <a:graphicFrameLocks noChangeAspect="1"/>
          </p:cNvGraphicFramePr>
          <p:nvPr/>
        </p:nvGraphicFramePr>
        <p:xfrm>
          <a:off x="5292725" y="1052513"/>
          <a:ext cx="4176713" cy="4176712"/>
        </p:xfrm>
        <a:graphic>
          <a:graphicData uri="http://schemas.openxmlformats.org/presentationml/2006/ole">
            <p:oleObj spid="_x0000_s71700" name="Диаграмма" r:id="rId6" imgW="6096075" imgH="4067089" progId="MSGraph.Chart.8">
              <p:embed followColorScheme="full"/>
            </p:oleObj>
          </a:graphicData>
        </a:graphic>
      </p:graphicFrame>
      <p:sp>
        <p:nvSpPr>
          <p:cNvPr id="71713" name="Rectangle 22"/>
          <p:cNvSpPr>
            <a:spLocks noChangeArrowheads="1"/>
          </p:cNvSpPr>
          <p:nvPr/>
        </p:nvSpPr>
        <p:spPr bwMode="auto">
          <a:xfrm>
            <a:off x="7235825" y="2565400"/>
            <a:ext cx="170973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</a:rPr>
              <a:t>70,7 млн. руб.</a:t>
            </a:r>
          </a:p>
          <a:p>
            <a:pPr algn="ctr"/>
            <a:r>
              <a:rPr lang="ru-RU" b="1">
                <a:solidFill>
                  <a:schemeClr val="bg1"/>
                </a:solidFill>
              </a:rPr>
              <a:t>56,5%</a:t>
            </a:r>
          </a:p>
        </p:txBody>
      </p:sp>
      <p:sp>
        <p:nvSpPr>
          <p:cNvPr id="71714" name="Rectangle 23"/>
          <p:cNvSpPr>
            <a:spLocks noChangeArrowheads="1"/>
          </p:cNvSpPr>
          <p:nvPr/>
        </p:nvSpPr>
        <p:spPr bwMode="auto">
          <a:xfrm>
            <a:off x="5435600" y="2565400"/>
            <a:ext cx="16383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</a:rPr>
              <a:t>54,3млн. руб.</a:t>
            </a:r>
          </a:p>
          <a:p>
            <a:pPr algn="ctr"/>
            <a:r>
              <a:rPr lang="ru-RU" b="1">
                <a:solidFill>
                  <a:schemeClr val="bg1"/>
                </a:solidFill>
              </a:rPr>
              <a:t>43,3%</a:t>
            </a:r>
          </a:p>
        </p:txBody>
      </p:sp>
      <p:sp>
        <p:nvSpPr>
          <p:cNvPr id="71715" name="Rectangle 24"/>
          <p:cNvSpPr>
            <a:spLocks noChangeArrowheads="1"/>
          </p:cNvSpPr>
          <p:nvPr/>
        </p:nvSpPr>
        <p:spPr bwMode="auto">
          <a:xfrm>
            <a:off x="6732588" y="2060575"/>
            <a:ext cx="1638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>
                <a:solidFill>
                  <a:schemeClr val="bg1"/>
                </a:solidFill>
              </a:rPr>
              <a:t>0,2млн. руб.</a:t>
            </a:r>
          </a:p>
          <a:p>
            <a:pPr algn="ctr"/>
            <a:r>
              <a:rPr lang="ru-RU" sz="1200" b="1">
                <a:solidFill>
                  <a:schemeClr val="bg1"/>
                </a:solidFill>
              </a:rPr>
              <a:t>0,2%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18487" cy="1301750"/>
          </a:xfrm>
        </p:spPr>
        <p:txBody>
          <a:bodyPr/>
          <a:lstStyle/>
          <a:p>
            <a:pPr eaLnBrk="1" hangingPunct="1"/>
            <a:r>
              <a:rPr lang="ru-RU" altLang="ru-RU" sz="1800" b="1" smtClean="0">
                <a:latin typeface="Times New Roman" pitchFamily="18" charset="0"/>
              </a:rPr>
              <a:t>Налоговые и неналоговые доходы  бюджета Тейковского муниципального района по видам доходов, тыс. рублей</a:t>
            </a:r>
          </a:p>
        </p:txBody>
      </p:sp>
      <p:graphicFrame>
        <p:nvGraphicFramePr>
          <p:cNvPr id="39378" name="Group 466"/>
          <p:cNvGraphicFramePr>
            <a:graphicFrameLocks noGrp="1"/>
          </p:cNvGraphicFramePr>
          <p:nvPr/>
        </p:nvGraphicFramePr>
        <p:xfrm>
          <a:off x="395288" y="1052513"/>
          <a:ext cx="8497887" cy="5405437"/>
        </p:xfrm>
        <a:graphic>
          <a:graphicData uri="http://schemas.openxmlformats.org/drawingml/2006/table">
            <a:tbl>
              <a:tblPr/>
              <a:tblGrid>
                <a:gridCol w="835025"/>
                <a:gridCol w="2738437"/>
                <a:gridCol w="1641475"/>
                <a:gridCol w="1641475"/>
                <a:gridCol w="1641475"/>
              </a:tblGrid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Наименование показателя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Проект   2017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Проект    2018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Проект   2019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 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Налоговые  доходы, всего  (тыс.руб.)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             42951,2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               45866,8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             48782,5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 1.1.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Налог на доходы физических лиц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             34078,4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              36982,2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             39886,1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 1.2.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Налоги на товары (работы, услуги), реализуемые на территории РФ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               6553,0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                6553,0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               6553,0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 1.3.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Налоги на совокупный доход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               2194,8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                2201,6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               2208,4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 1.4.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Налоги, сборы и регулярные платежи за пользование природными ресурсами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                 125,0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                  130,0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                 135,0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 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Неналоговые доходы, всего  (тыс.руб.)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                8582,8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                 8154,9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               8042,6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 2.1.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                4011,0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                 4005,2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               4004,3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 2.2.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Платежи при пользовании природными ресурсами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                  364,6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                   382,8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                  401,9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 2.3.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Доходы от оказания платных услуг (работ) и компенсация затрат государства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                 2419,0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                 2312,8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                2312,8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 2.4.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                 1456,8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                 1151,4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                1065,7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 2.5.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Штрафы, санкции, возмещение ущерба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                   104,3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                    104,3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                  105,3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 2.6.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Прочие неналоговые доходы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                   227,1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                    198,4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                  152,6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 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ВСЕГО: (тыс.руб.)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               51534,0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                54021,7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              56825,1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117" name="Group 85"/>
          <p:cNvGraphicFramePr>
            <a:graphicFrameLocks noGrp="1"/>
          </p:cNvGraphicFramePr>
          <p:nvPr>
            <p:ph idx="1"/>
          </p:nvPr>
        </p:nvGraphicFramePr>
        <p:xfrm>
          <a:off x="539750" y="1268413"/>
          <a:ext cx="8245475" cy="5291137"/>
        </p:xfrm>
        <a:graphic>
          <a:graphicData uri="http://schemas.openxmlformats.org/drawingml/2006/table">
            <a:tbl>
              <a:tblPr/>
              <a:tblGrid>
                <a:gridCol w="3282950"/>
                <a:gridCol w="1839913"/>
                <a:gridCol w="1681162"/>
                <a:gridCol w="1441450"/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разделов КБК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2017 год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2018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2019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174384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179238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183050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0100 Общегосударственные вопросы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30507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29649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29479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0300 Национальная безопасность и правоохранительная   деятельность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5250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5250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5799,8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0400 Национальная экономика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9557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10424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10062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0500  ЖКХ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4 183,6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9039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8840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0600 Охрана окружающей среды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0700 Образование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109620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107949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104309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0800  Культура и кинематография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7849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7849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7849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0900   Здравоохранение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00,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00,0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00,0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 Социальная политика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2158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2105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2078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1100 Физическая культура и спорт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177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177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177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1300 Обслуживание государственного и муниципального долга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Условно утвержденные расходы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6592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14253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5859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>
                <a:latin typeface="Times New Roman" pitchFamily="18" charset="0"/>
                <a:cs typeface="Times New Roman" pitchFamily="18" charset="0"/>
              </a:rPr>
              <a:t>Расходы  бюджета Тейковского муниципального района </a:t>
            </a:r>
          </a:p>
          <a:p>
            <a:pPr algn="ctr"/>
            <a:r>
              <a:rPr lang="ru-RU" altLang="ru-RU" sz="2000" b="1" i="1">
                <a:latin typeface="Times New Roman" pitchFamily="18" charset="0"/>
                <a:cs typeface="Times New Roman" pitchFamily="18" charset="0"/>
              </a:rPr>
              <a:t>по функциональной   направленности,    на 2017-2019 годы       </a:t>
            </a:r>
            <a:r>
              <a:rPr lang="ru-RU" altLang="ru-RU" sz="1600" b="1" i="1"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 smtClean="0">
                <a:latin typeface="Arial" charset="0"/>
              </a:rPr>
              <a:t>Планирование бюджетных ассигнований на 2017 год и плановый период 2018-2019 г.г. по разделу 0100 «Общегосударственные вопросы»</a:t>
            </a:r>
          </a:p>
        </p:txBody>
      </p:sp>
      <p:sp>
        <p:nvSpPr>
          <p:cNvPr id="76802" name="AutoShape 7"/>
          <p:cNvSpPr>
            <a:spLocks noChangeArrowheads="1"/>
          </p:cNvSpPr>
          <p:nvPr/>
        </p:nvSpPr>
        <p:spPr bwMode="auto">
          <a:xfrm>
            <a:off x="179388" y="2276475"/>
            <a:ext cx="2736850" cy="4249738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Функционирование высшего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должностного лица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муниципального образования –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1313,5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Функционирование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представительных органов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муниципальных  образований -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977,9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Функционирование местной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администрации- 17384,5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Обеспечение деятельности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финансовых органов – 3445,8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Резервные фонды – 5200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Другие общегосударственные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вопросы – 2185,4 тыс.руб.</a:t>
            </a:r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76803" name="AutoShape 8"/>
          <p:cNvSpPr>
            <a:spLocks noChangeArrowheads="1"/>
          </p:cNvSpPr>
          <p:nvPr/>
        </p:nvSpPr>
        <p:spPr bwMode="auto">
          <a:xfrm>
            <a:off x="323850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2017 год- 30507,1 т.р. </a:t>
            </a:r>
          </a:p>
        </p:txBody>
      </p:sp>
      <p:sp>
        <p:nvSpPr>
          <p:cNvPr id="76804" name="AutoShape 12"/>
          <p:cNvSpPr>
            <a:spLocks noChangeArrowheads="1"/>
          </p:cNvSpPr>
          <p:nvPr/>
        </p:nvSpPr>
        <p:spPr bwMode="auto">
          <a:xfrm>
            <a:off x="6372225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2019 год- 29479,5 т.р.</a:t>
            </a:r>
          </a:p>
        </p:txBody>
      </p:sp>
      <p:sp>
        <p:nvSpPr>
          <p:cNvPr id="76805" name="AutoShape 13"/>
          <p:cNvSpPr>
            <a:spLocks noChangeArrowheads="1"/>
          </p:cNvSpPr>
          <p:nvPr/>
        </p:nvSpPr>
        <p:spPr bwMode="auto">
          <a:xfrm>
            <a:off x="3348038" y="1700213"/>
            <a:ext cx="2519362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2018 год- 29649,5 т.р.</a:t>
            </a:r>
          </a:p>
        </p:txBody>
      </p:sp>
      <p:sp>
        <p:nvSpPr>
          <p:cNvPr id="76806" name="AutoShape 16"/>
          <p:cNvSpPr>
            <a:spLocks noChangeArrowheads="1"/>
          </p:cNvSpPr>
          <p:nvPr/>
        </p:nvSpPr>
        <p:spPr bwMode="auto">
          <a:xfrm>
            <a:off x="3203575" y="2276475"/>
            <a:ext cx="2736850" cy="432276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Функционирование высшего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должностного лица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муниципального образования –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1313,5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Функционирование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представительных органов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муниципальных  образований -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977,9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Функционирование местной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администрации- 17384,5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Обеспечение деятельности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финансовых органов – 3445,8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Резервные фонды – 5200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Другие общегосударственные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вопросы – 2185,4 тыс.руб.</a:t>
            </a:r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76807" name="AutoShape 17"/>
          <p:cNvSpPr>
            <a:spLocks noChangeArrowheads="1"/>
          </p:cNvSpPr>
          <p:nvPr/>
        </p:nvSpPr>
        <p:spPr bwMode="auto">
          <a:xfrm>
            <a:off x="179388" y="2276475"/>
            <a:ext cx="2736850" cy="4249738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Функционирование высшего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должностного лица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муниципального образования –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1313,5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Функционирование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представительных органов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муниципальных  образований -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977,9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Функционирование местной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администрации- 17384,5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Обеспечение деятельности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финансовых органов – 3445,8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Резервные фонды – 5200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Другие общегосударственные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вопросы – 2185,4 тыс.руб.</a:t>
            </a:r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76808" name="AutoShape 18"/>
          <p:cNvSpPr>
            <a:spLocks noChangeArrowheads="1"/>
          </p:cNvSpPr>
          <p:nvPr/>
        </p:nvSpPr>
        <p:spPr bwMode="auto">
          <a:xfrm>
            <a:off x="6227763" y="2276475"/>
            <a:ext cx="2736850" cy="432276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Функционирование высшего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должностного лица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муниципального образования –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1313,5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Функционирование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представительных органов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муниципальных  образований -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977,9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Функционирование местной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администрации- 17384,5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Обеспечение деятельности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финансовых органов – 3445,8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Резервные фонды – 5200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Другие общегосударственные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вопросы – 2185,4 тыс.руб.</a:t>
            </a:r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 smtClean="0">
                <a:latin typeface="Arial" charset="0"/>
              </a:rPr>
              <a:t>Планирование бюджетных ассигнований на 2017 год и плановый период 2018-2019 г.г. по разделу 0300 «Национальная безопасность и правоохранительная деятельность»</a:t>
            </a:r>
          </a:p>
        </p:txBody>
      </p:sp>
      <p:sp>
        <p:nvSpPr>
          <p:cNvPr id="78850" name="AutoShape 3"/>
          <p:cNvSpPr>
            <a:spLocks noChangeArrowheads="1"/>
          </p:cNvSpPr>
          <p:nvPr/>
        </p:nvSpPr>
        <p:spPr bwMode="auto">
          <a:xfrm>
            <a:off x="179388" y="2276475"/>
            <a:ext cx="2736850" cy="3384550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78851" name="AutoShape 4"/>
          <p:cNvSpPr>
            <a:spLocks noChangeArrowheads="1"/>
          </p:cNvSpPr>
          <p:nvPr/>
        </p:nvSpPr>
        <p:spPr bwMode="auto">
          <a:xfrm>
            <a:off x="323850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2017 год - 5250,0т.р. </a:t>
            </a:r>
          </a:p>
        </p:txBody>
      </p:sp>
      <p:sp>
        <p:nvSpPr>
          <p:cNvPr id="78852" name="AutoShape 5"/>
          <p:cNvSpPr>
            <a:spLocks noChangeArrowheads="1"/>
          </p:cNvSpPr>
          <p:nvPr/>
        </p:nvSpPr>
        <p:spPr bwMode="auto">
          <a:xfrm>
            <a:off x="6372225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2019 год - 5799,8 т.р.</a:t>
            </a:r>
          </a:p>
        </p:txBody>
      </p:sp>
      <p:sp>
        <p:nvSpPr>
          <p:cNvPr id="78853" name="AutoShape 6"/>
          <p:cNvSpPr>
            <a:spLocks noChangeArrowheads="1"/>
          </p:cNvSpPr>
          <p:nvPr/>
        </p:nvSpPr>
        <p:spPr bwMode="auto">
          <a:xfrm>
            <a:off x="3348038" y="1700213"/>
            <a:ext cx="2519362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2018 год – 5250,0 т.р.</a:t>
            </a:r>
          </a:p>
        </p:txBody>
      </p:sp>
      <p:sp>
        <p:nvSpPr>
          <p:cNvPr id="78854" name="AutoShape 7"/>
          <p:cNvSpPr>
            <a:spLocks noChangeArrowheads="1"/>
          </p:cNvSpPr>
          <p:nvPr/>
        </p:nvSpPr>
        <p:spPr bwMode="auto">
          <a:xfrm>
            <a:off x="3203575" y="2276475"/>
            <a:ext cx="2736850" cy="30972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Предупреждение и ликвидация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последствий чрезвычайных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ситуаций и стихийных бедствий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природного и техногенного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характера – 1296,3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Обеспечение деятельности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МКУ «Единая дежурно-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диспетчерская служба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Тейковского муниципального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района» - 3953,7 тыс.руб.;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78855" name="AutoShape 8"/>
          <p:cNvSpPr>
            <a:spLocks noChangeArrowheads="1"/>
          </p:cNvSpPr>
          <p:nvPr/>
        </p:nvSpPr>
        <p:spPr bwMode="auto">
          <a:xfrm>
            <a:off x="179388" y="2276475"/>
            <a:ext cx="2736850" cy="35290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Предупреждение и ликвидация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последствий чрезвычайных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ситуаций и стихийных бедствий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природного и техногенного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характера – 1296,3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Обеспечение деятельности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МКУ «Единая дежурно-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диспетчерская служба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Тейковского муниципального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района» -3953,7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78856" name="AutoShape 9"/>
          <p:cNvSpPr>
            <a:spLocks noChangeArrowheads="1"/>
          </p:cNvSpPr>
          <p:nvPr/>
        </p:nvSpPr>
        <p:spPr bwMode="auto">
          <a:xfrm>
            <a:off x="6227763" y="2276475"/>
            <a:ext cx="2736850" cy="3600450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Предупреждение и ликвидация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последствий чрезвычайных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ситуаций и стихийных бедствий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природного и техногенного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характера –1296,3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Обеспечение деятельности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МКУ «Единая дежурно-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Диспетчерская служба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Тейковского муниципального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Района» -3953,7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Реализация мероприятий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по созданию системы 112 для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обеспечения вызова экстренных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оперативных служб- 549,8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3841</TotalTime>
  <Words>2781</Words>
  <Application>Microsoft Office PowerPoint</Application>
  <PresentationFormat>Экран (4:3)</PresentationFormat>
  <Paragraphs>825</Paragraphs>
  <Slides>35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43" baseType="lpstr">
      <vt:lpstr>Arial</vt:lpstr>
      <vt:lpstr>Calibri</vt:lpstr>
      <vt:lpstr>Times New Roman</vt:lpstr>
      <vt:lpstr>Wingdings</vt:lpstr>
      <vt:lpstr>Tahoma</vt:lpstr>
      <vt:lpstr>Тема Office</vt:lpstr>
      <vt:lpstr>Тема Office</vt:lpstr>
      <vt:lpstr>Диаграмма</vt:lpstr>
      <vt:lpstr>БЮДЖЕТ ДЛЯ ГРАЖДАН   Проект бюджета Тейковского муниципального района на 2017 год и плановый период  2018-2019 годов</vt:lpstr>
      <vt:lpstr>Проект бюджета Тейковского муниципального района сформирован в соответствии с требованиями бюджетного и налогового законодательства Российской Федерации, на основании:</vt:lpstr>
      <vt:lpstr>Слайд 3</vt:lpstr>
      <vt:lpstr>Структура  доходов бюджета Тейковского муниципального района   за 2017-2019 г.г.</vt:lpstr>
      <vt:lpstr>Структура  безвозмездных поступлений в бюджет  Тейковского муниципального района   на 2017-2019 г.г.</vt:lpstr>
      <vt:lpstr>Налоговые и неналоговые доходы  бюджета Тейковского муниципального района по видам доходов, тыс. рублей</vt:lpstr>
      <vt:lpstr>Слайд 7</vt:lpstr>
      <vt:lpstr>Планирование бюджетных ассигнований на 2017 год и плановый период 2018-2019 г.г. по разделу 0100 «Общегосударственные вопросы»</vt:lpstr>
      <vt:lpstr>Планирование бюджетных ассигнований на 2017 год и плановый период 2018-2019 г.г. по разделу 0300 «Национальная безопасность и правоохранительная деятельность»</vt:lpstr>
      <vt:lpstr>Планирование бюджетных ассигнований на 2017 год и плановый период 2018-2019 г.г. по разделу 0400 «Национальная экономика»</vt:lpstr>
      <vt:lpstr>Планирование бюджетных ассигнований на 2017 год и плановый период 2018-2019 г.г. по разделу 0500 «Жилищно-коммунальное хозяйство»</vt:lpstr>
      <vt:lpstr>Планирование бюджетных ассигнований на 2017 год и плановый период 2018-2019 г.г. по разделу 0700 «Образование»</vt:lpstr>
      <vt:lpstr>Планирование бюджетных ассигнований на 2017 год и плановый период 2018-2019 г.г. по разделу 0800 «Культура, кинематография»</vt:lpstr>
      <vt:lpstr>Планирование бюджетных ассигнований на 2017 год и плановый период 2018-2019 г.г. по разделу 0900 «Здравоохранение»</vt:lpstr>
      <vt:lpstr>Планирование бюджетных ассигнований на 2017 год и плановый период 2018-2019 г.г. по разделу 1000 «Социальная политика»</vt:lpstr>
      <vt:lpstr>Планирование бюджетных ассигнований на 2017 год и плановый период 2018-2019 г.г. по разделу 1100 «Физическая культура и спорт»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Муниципальный долг Тейковского муниципального района  Оценка на 01.01.2017 г. – 0,0 тыс.руб. Прогноз на 01.01.2018 г. – 0,0 тыс.руб. Прогноз на 01.01.2019г. – 0,0 тыс.руб. Прогноз на 01.01.2020 г. – 0,0 тыс.руб. </vt:lpstr>
      <vt:lpstr> Благодарим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муниципального образования «Усть-Илимский район» за 2015 год</dc:title>
  <dc:creator>User</dc:creator>
  <cp:lastModifiedBy>Райфинотдел</cp:lastModifiedBy>
  <cp:revision>178</cp:revision>
  <dcterms:created xsi:type="dcterms:W3CDTF">2016-05-10T06:05:12Z</dcterms:created>
  <dcterms:modified xsi:type="dcterms:W3CDTF">2017-06-20T14:32:14Z</dcterms:modified>
</cp:coreProperties>
</file>